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96" r:id="rId2"/>
    <p:sldId id="455" r:id="rId3"/>
    <p:sldId id="477" r:id="rId4"/>
    <p:sldId id="456" r:id="rId5"/>
    <p:sldId id="703" r:id="rId6"/>
    <p:sldId id="702" r:id="rId7"/>
    <p:sldId id="479" r:id="rId8"/>
    <p:sldId id="571" r:id="rId9"/>
    <p:sldId id="480" r:id="rId10"/>
    <p:sldId id="457" r:id="rId11"/>
    <p:sldId id="478" r:id="rId12"/>
    <p:sldId id="572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0000"/>
    <a:srgbClr val="0000FF"/>
    <a:srgbClr val="777777"/>
    <a:srgbClr val="4D4D4D"/>
    <a:srgbClr val="080808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65" autoAdjust="0"/>
    <p:restoredTop sz="94660"/>
  </p:normalViewPr>
  <p:slideViewPr>
    <p:cSldViewPr>
      <p:cViewPr varScale="1">
        <p:scale>
          <a:sx n="65" d="100"/>
          <a:sy n="65" d="100"/>
        </p:scale>
        <p:origin x="12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華康魏碑體" pitchFamily="65" charset="-120"/>
              </a:defRPr>
            </a:lvl1pPr>
          </a:lstStyle>
          <a:p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華康魏碑體" pitchFamily="65" charset="-120"/>
              </a:defRPr>
            </a:lvl1pPr>
          </a:lstStyle>
          <a:p>
            <a:fld id="{BA3C5701-D652-45C8-B1F1-E33A04DFDAE9}" type="datetimeFigureOut">
              <a:rPr lang="zh-TW" altLang="en-US"/>
              <a:pPr/>
              <a:t>2021/12/24</a:t>
            </a:fld>
            <a:endParaRPr lang="en-US" altLang="zh-TW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華康魏碑體" pitchFamily="65" charset="-120"/>
              </a:defRPr>
            </a:lvl1pPr>
          </a:lstStyle>
          <a:p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華康魏碑體" pitchFamily="65" charset="-120"/>
              </a:defRPr>
            </a:lvl1pPr>
          </a:lstStyle>
          <a:p>
            <a:fld id="{A7155A78-AE40-4A1D-89AA-84CDCDF76AA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Shape 504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0659" name="Shape 505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 lIns="91425" tIns="91425" rIns="91425" bIns="91425"/>
          <a:lstStyle/>
          <a:p>
            <a:pPr>
              <a:spcBef>
                <a:spcPct val="0"/>
              </a:spcBef>
            </a:pPr>
            <a:endParaRPr lang="zh-TW" altLang="en-US" sz="11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Shape 504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4755" name="Shape 505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 lIns="91425" tIns="91425" rIns="91425" bIns="91425"/>
          <a:lstStyle/>
          <a:p>
            <a:pPr>
              <a:spcBef>
                <a:spcPct val="0"/>
              </a:spcBef>
            </a:pPr>
            <a:endParaRPr lang="zh-TW" altLang="en-US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若</a:t>
            </a:r>
            <a:r>
              <a:rPr lang="en-US" altLang="zh-TW" dirty="0" smtClean="0"/>
              <a:t>A</a:t>
            </a:r>
            <a:r>
              <a:rPr lang="zh-TW" altLang="en-US" dirty="0" smtClean="0"/>
              <a:t>對該商品所認為的價值為</a:t>
            </a:r>
            <a:r>
              <a:rPr lang="en-US" altLang="zh-TW" dirty="0" smtClean="0"/>
              <a:t>100</a:t>
            </a:r>
            <a:r>
              <a:rPr lang="zh-TW" altLang="en-US" dirty="0" smtClean="0"/>
              <a:t>，但他出標價錢為</a:t>
            </a:r>
            <a:r>
              <a:rPr lang="en-US" altLang="zh-TW" dirty="0" smtClean="0"/>
              <a:t>110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開標後，最高價為</a:t>
            </a:r>
            <a:r>
              <a:rPr lang="en-US" altLang="zh-TW" dirty="0" smtClean="0"/>
              <a:t>A</a:t>
            </a:r>
            <a:r>
              <a:rPr lang="zh-TW" altLang="en-US" dirty="0" smtClean="0"/>
              <a:t>所出的</a:t>
            </a:r>
            <a:r>
              <a:rPr lang="en-US" altLang="zh-TW" dirty="0" smtClean="0"/>
              <a:t>110</a:t>
            </a:r>
            <a:r>
              <a:rPr lang="zh-TW" altLang="en-US" dirty="0" smtClean="0"/>
              <a:t>，第二高價為</a:t>
            </a:r>
            <a:r>
              <a:rPr lang="en-US" altLang="zh-TW" dirty="0" smtClean="0"/>
              <a:t>105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A</a:t>
            </a:r>
            <a:r>
              <a:rPr lang="zh-TW" altLang="en-US" dirty="0" smtClean="0"/>
              <a:t>的確可以購買到該商品，但</a:t>
            </a:r>
            <a:r>
              <a:rPr lang="en-US" altLang="zh-TW" dirty="0" smtClean="0"/>
              <a:t>A</a:t>
            </a:r>
            <a:r>
              <a:rPr lang="zh-TW" altLang="en-US" dirty="0" smtClean="0"/>
              <a:t>得用</a:t>
            </a:r>
            <a:r>
              <a:rPr lang="en-US" altLang="zh-TW" dirty="0" smtClean="0"/>
              <a:t>105</a:t>
            </a:r>
            <a:r>
              <a:rPr lang="zh-TW" altLang="en-US" dirty="0" smtClean="0"/>
              <a:t>購買。</a:t>
            </a:r>
            <a:endParaRPr lang="en-US" altLang="zh-TW" dirty="0" smtClean="0"/>
          </a:p>
          <a:p>
            <a:r>
              <a:rPr lang="zh-TW" altLang="en-US" dirty="0" smtClean="0"/>
              <a:t>但這樣他就得花高於他所認為的價值去購買該商品，這樣就有虧損的問題。</a:t>
            </a:r>
            <a:endParaRPr lang="en-US" altLang="zh-TW" dirty="0" smtClean="0"/>
          </a:p>
          <a:p>
            <a:r>
              <a:rPr lang="zh-TW" altLang="en-US" dirty="0" smtClean="0"/>
              <a:t>反之</a:t>
            </a:r>
            <a:endParaRPr lang="en-US" altLang="zh-TW" dirty="0" smtClean="0"/>
          </a:p>
          <a:p>
            <a:r>
              <a:rPr lang="zh-TW" altLang="en-US" dirty="0" smtClean="0"/>
              <a:t>若他出標價格降為</a:t>
            </a:r>
            <a:r>
              <a:rPr lang="en-US" altLang="zh-TW" dirty="0" smtClean="0"/>
              <a:t>90</a:t>
            </a:r>
          </a:p>
          <a:p>
            <a:r>
              <a:rPr lang="zh-TW" altLang="en-US" dirty="0" smtClean="0"/>
              <a:t>開標後，最高價格為</a:t>
            </a:r>
            <a:r>
              <a:rPr lang="en-US" altLang="zh-TW" dirty="0" smtClean="0"/>
              <a:t>95</a:t>
            </a:r>
            <a:r>
              <a:rPr lang="zh-TW" altLang="en-US" dirty="0" smtClean="0"/>
              <a:t>，第二高價為</a:t>
            </a:r>
            <a:r>
              <a:rPr lang="en-US" altLang="zh-TW" dirty="0" smtClean="0"/>
              <a:t>90</a:t>
            </a:r>
            <a:r>
              <a:rPr lang="zh-TW" altLang="en-US" dirty="0" smtClean="0"/>
              <a:t>。</a:t>
            </a:r>
            <a:r>
              <a:rPr lang="en-US" altLang="zh-TW" dirty="0" smtClean="0"/>
              <a:t>A</a:t>
            </a:r>
            <a:r>
              <a:rPr lang="zh-TW" altLang="en-US" dirty="0" smtClean="0"/>
              <a:t>不僅是失去了得標機會，還錯失了可以以</a:t>
            </a:r>
            <a:r>
              <a:rPr lang="en-US" altLang="zh-TW" dirty="0" smtClean="0"/>
              <a:t>95</a:t>
            </a:r>
            <a:r>
              <a:rPr lang="zh-TW" altLang="en-US" dirty="0" smtClean="0"/>
              <a:t>買到</a:t>
            </a:r>
            <a:r>
              <a:rPr lang="en-US" altLang="zh-TW" dirty="0" smtClean="0"/>
              <a:t>A</a:t>
            </a:r>
            <a:r>
              <a:rPr lang="zh-TW" altLang="en-US" dirty="0" smtClean="0"/>
              <a:t>商品的機會。</a:t>
            </a:r>
            <a:endParaRPr lang="en-US" altLang="zh-TW" dirty="0" smtClean="0"/>
          </a:p>
          <a:p>
            <a:r>
              <a:rPr lang="en-US" altLang="zh-TW" dirty="0" smtClean="0"/>
              <a:t>130</a:t>
            </a:r>
            <a:r>
              <a:rPr lang="zh-TW" altLang="en-US" baseline="0" dirty="0" smtClean="0"/>
              <a:t>理所當然失去得標機會不虧損，</a:t>
            </a:r>
            <a:r>
              <a:rPr lang="en-US" altLang="zh-TW" baseline="0" dirty="0" smtClean="0"/>
              <a:t>90</a:t>
            </a:r>
            <a:r>
              <a:rPr lang="zh-TW" altLang="en-US" baseline="0" dirty="0" smtClean="0"/>
              <a:t>得標不虧損</a:t>
            </a:r>
            <a:endParaRPr lang="en-US" altLang="zh-TW" baseline="0" dirty="0" smtClean="0"/>
          </a:p>
          <a:p>
            <a:r>
              <a:rPr lang="en-US" altLang="zh-TW" baseline="0" dirty="0" smtClean="0"/>
              <a:t>105</a:t>
            </a:r>
            <a:r>
              <a:rPr lang="zh-TW" altLang="en-US" baseline="0" dirty="0" smtClean="0"/>
              <a:t>理所當然失去得標機會，</a:t>
            </a:r>
            <a:r>
              <a:rPr lang="en-US" altLang="zh-TW" baseline="0" dirty="0" smtClean="0"/>
              <a:t>80</a:t>
            </a:r>
            <a:r>
              <a:rPr lang="zh-TW" altLang="en-US" baseline="0" dirty="0" smtClean="0"/>
              <a:t>不失去得標機會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0CBF-634D-49BB-9FC4-034E961557D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653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03" name="備忘稿版面配置區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/>
          <a:lstStyle/>
          <a:p>
            <a:endParaRPr lang="zh-TW" altLang="en-US"/>
          </a:p>
        </p:txBody>
      </p:sp>
      <p:sp>
        <p:nvSpPr>
          <p:cNvPr id="716804" name="投影片編號版面配置區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defTabSz="955675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defTabSz="955675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defTabSz="955675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defTabSz="955675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r" eaLnBrk="1" hangingPunct="1"/>
            <a:fld id="{884503DC-242C-4EB4-9F40-D875466C97AB}" type="slidenum">
              <a:rPr lang="en-US" altLang="zh-TW" sz="1300">
                <a:ea typeface="新細明體" panose="02020500000000000000" pitchFamily="18" charset="-120"/>
              </a:rPr>
              <a:pPr algn="r" eaLnBrk="1" hangingPunct="1"/>
              <a:t>9</a:t>
            </a:fld>
            <a:endParaRPr lang="en-US" altLang="zh-TW" sz="13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Shape 504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2707" name="Shape 505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 lIns="91425" tIns="91425" rIns="91425" bIns="91425"/>
          <a:lstStyle/>
          <a:p>
            <a:pPr>
              <a:spcBef>
                <a:spcPct val="0"/>
              </a:spcBef>
            </a:pPr>
            <a:endParaRPr lang="zh-TW" alt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86EF-ED8B-4405-8E27-2C82FC12DB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175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58D98-5623-4E4E-8C9C-9E45469CCA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75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7318D-6782-4252-80C8-04DB1F11CD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01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D5AE4-B30F-4E59-ACE0-8B8CD4697C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79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64389-DB96-412E-A1C6-33BE46888F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938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2A815-B4A9-4C7D-9180-20463E23B2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03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EED75-9CBF-42B2-AA17-91B134C4B2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72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03933-68D9-4851-8635-0F7196785A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953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6CDC2-D462-47FE-BE82-7C263B94E0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920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BC506-F41F-477D-B50E-9DB196EE73D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053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BD977-0993-4EC2-AA9C-19C311B014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924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D5FA4955-465C-42AF-BD34-98BF0CD963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38568;&#27231;&#25976;&#23383;0-20.ppt" TargetMode="External"/><Relationship Id="rId5" Type="http://schemas.openxmlformats.org/officeDocument/2006/relationships/image" Target="../media/image8.jpeg"/><Relationship Id="rId4" Type="http://schemas.openxmlformats.org/officeDocument/2006/relationships/hyperlink" Target="&#38651;&#33126;&#38568;&#27231;&#25976;&#23383;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639763" y="2996952"/>
            <a:ext cx="78486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D6C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 smtClean="0">
                <a:solidFill>
                  <a:srgbClr val="FFFFFF"/>
                </a:solidFill>
                <a:ea typeface="微軟正黑體" panose="020B0604030504040204" pitchFamily="34" charset="-120"/>
              </a:rPr>
              <a:t>拍賣</a:t>
            </a:r>
            <a:endParaRPr kumimoji="1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400" b="1" dirty="0" smtClean="0">
                <a:solidFill>
                  <a:srgbClr val="FFFFFF"/>
                </a:solidFill>
                <a:ea typeface="微軟正黑體" panose="020B0604030504040204" pitchFamily="34" charset="-120"/>
              </a:rPr>
              <a:t>Auction</a:t>
            </a:r>
            <a:endParaRPr kumimoji="1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C2D9C4A-2C49-467A-AA00-A7AC3B753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66" y="923055"/>
            <a:ext cx="1575859" cy="225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91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250825" y="2924175"/>
            <a:ext cx="8642350" cy="38179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5600" y="2060575"/>
            <a:ext cx="8404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800" b="1">
                <a:latin typeface="Times New Roman" panose="02020603050405020304" pitchFamily="18" charset="0"/>
                <a:ea typeface="微軟正黑體" panose="020B0604030504040204" pitchFamily="34" charset="-120"/>
              </a:rPr>
              <a:t>遊戲規則</a:t>
            </a:r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179388" y="2781300"/>
            <a:ext cx="8569325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1338" indent="-4508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8112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990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en-US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拍賣標的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銅板一枚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TW" sz="10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4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</a:t>
            </a:r>
            <a:r>
              <a:rPr lang="en-US" altLang="zh-TW" sz="3200" b="1" dirty="0"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ea typeface="微軟正黑體" panose="020B0604030504040204" pitchFamily="34" charset="-120"/>
              </a:rPr>
              <a:t>元起標，每次</a:t>
            </a:r>
            <a:r>
              <a:rPr lang="zh-TW" altLang="en-US" sz="3200" b="1" dirty="0" smtClean="0">
                <a:ea typeface="微軟正黑體" panose="020B0604030504040204" pitchFamily="34" charset="-120"/>
              </a:rPr>
              <a:t>加價 </a:t>
            </a:r>
            <a:r>
              <a:rPr lang="en-US" altLang="zh-TW" sz="3200" b="1" dirty="0" smtClean="0">
                <a:ea typeface="微軟正黑體" panose="020B0604030504040204" pitchFamily="34" charset="-120"/>
              </a:rPr>
              <a:t>1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en-US" altLang="zh-TW" sz="3200" b="1" dirty="0" smtClean="0">
                <a:ea typeface="微軟正黑體" panose="020B0604030504040204" pitchFamily="34" charset="-120"/>
              </a:rPr>
              <a:t> 5 </a:t>
            </a:r>
            <a:r>
              <a:rPr lang="zh-TW" altLang="en-US" sz="3200" b="1" dirty="0">
                <a:ea typeface="微軟正黑體" panose="020B0604030504040204" pitchFamily="34" charset="-120"/>
              </a:rPr>
              <a:t>元</a:t>
            </a:r>
            <a:endParaRPr lang="en-US" altLang="zh-TW" sz="3200" b="1" dirty="0">
              <a:solidFill>
                <a:schemeClr val="hlink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TW" sz="1000" b="1" dirty="0">
              <a:solidFill>
                <a:schemeClr val="hlink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喊價次數沒有限制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zh-TW" altLang="en-US" sz="10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最高價得標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TW" sz="10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不論得標與否</a:t>
            </a:r>
            <a:r>
              <a:rPr lang="zh-TW" altLang="en-US" sz="3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，所有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喊價者須支付其最高標金給莊家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4488" y="44450"/>
            <a:ext cx="84042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6600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拍賣遊戲</a:t>
            </a:r>
            <a:endParaRPr lang="en-US" altLang="zh-TW" sz="6600" b="1">
              <a:solidFill>
                <a:srgbClr val="0000CC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57188" y="1052513"/>
            <a:ext cx="8404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5400" b="1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All-Pay Auction</a:t>
            </a:r>
            <a:endParaRPr lang="zh-TW" altLang="en-US" sz="5400" b="1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/>
          </p:cNvSpPr>
          <p:nvPr>
            <p:ph type="title" idx="4294967295"/>
          </p:nvPr>
        </p:nvSpPr>
        <p:spPr>
          <a:xfrm>
            <a:off x="1187450" y="2962275"/>
            <a:ext cx="2706688" cy="682625"/>
          </a:xfrm>
          <a:ln/>
        </p:spPr>
        <p:txBody>
          <a:bodyPr lIns="91425" tIns="91425" rIns="91425" bIns="91425" anchor="b"/>
          <a:lstStyle/>
          <a:p>
            <a:pPr eaLnBrk="1" hangingPunct="1">
              <a:buClr>
                <a:srgbClr val="00CEF6"/>
              </a:buClr>
              <a:buFont typeface="Oswald"/>
              <a:buNone/>
            </a:pPr>
            <a:r>
              <a:rPr lang="en-US" altLang="zh-TW" sz="3600" smtClean="0">
                <a:solidFill>
                  <a:srgbClr val="0D0D0D"/>
                </a:solidFill>
                <a:latin typeface="Myriad Web Pro" pitchFamily="34" charset="0"/>
                <a:sym typeface="Oswald"/>
              </a:rPr>
              <a:t>(Sunk Cost)</a:t>
            </a:r>
            <a:endParaRPr lang="zh-TW" altLang="zh-TW" sz="3600" smtClean="0">
              <a:solidFill>
                <a:srgbClr val="0D0D0D"/>
              </a:solidFill>
              <a:latin typeface="Myriad Web Pro" pitchFamily="34" charset="0"/>
              <a:sym typeface="Oswald"/>
            </a:endParaRPr>
          </a:p>
        </p:txBody>
      </p:sp>
      <p:sp>
        <p:nvSpPr>
          <p:cNvPr id="711683" name="Shape 509"/>
          <p:cNvSpPr>
            <a:spLocks noGrp="1"/>
          </p:cNvSpPr>
          <p:nvPr>
            <p:ph type="body" idx="4294967295"/>
          </p:nvPr>
        </p:nvSpPr>
        <p:spPr>
          <a:xfrm>
            <a:off x="250825" y="3789363"/>
            <a:ext cx="8642350" cy="2720975"/>
          </a:xfrm>
          <a:ln/>
        </p:spPr>
        <p:txBody>
          <a:bodyPr lIns="91425" tIns="91425" rIns="91425" bIns="91425"/>
          <a:lstStyle/>
          <a:p>
            <a:pPr marL="631825" indent="-403225" eaLnBrk="1" hangingPunct="1">
              <a:lnSpc>
                <a:spcPct val="110000"/>
              </a:lnSpc>
              <a:spcBef>
                <a:spcPct val="10000"/>
              </a:spcBef>
              <a:buClr>
                <a:srgbClr val="28324A"/>
              </a:buCl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沉沒成本也就是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覆水難收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的概念，是指已發生 </a:t>
            </a:r>
            <a:r>
              <a:rPr lang="en-US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(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或已承諾</a:t>
            </a:r>
            <a:r>
              <a:rPr lang="en-US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) 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而無法回收的成本支出。</a:t>
            </a:r>
          </a:p>
          <a:p>
            <a:pPr marL="631825" indent="-403225" eaLnBrk="1" hangingPunct="1">
              <a:lnSpc>
                <a:spcPct val="110000"/>
              </a:lnSpc>
              <a:spcBef>
                <a:spcPct val="10000"/>
              </a:spcBef>
              <a:buClr>
                <a:srgbClr val="28324A"/>
              </a:buCl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一旦出價，不論之後是否追價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Source Sans Pro"/>
              </a:rPr>
              <a:t>，先前的出價都已無法回收。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1124" y="197436"/>
            <a:ext cx="3368218" cy="3521700"/>
          </a:xfrm>
          <a:prstGeom prst="ellipse">
            <a:avLst/>
          </a:prstGeom>
        </p:spPr>
      </p:pic>
      <p:pic>
        <p:nvPicPr>
          <p:cNvPr id="711685" name="圖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" t="20641" r="71562" b="20940"/>
          <a:stretch>
            <a:fillRect/>
          </a:stretch>
        </p:blipFill>
        <p:spPr bwMode="auto">
          <a:xfrm>
            <a:off x="971550" y="1844675"/>
            <a:ext cx="317023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16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16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0"/>
      <p:bldP spid="7116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811773" y="4816371"/>
            <a:ext cx="10805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300" b="1" kern="0" dirty="0">
                <a:solidFill>
                  <a:srgbClr val="C00000"/>
                </a:solidFill>
                <a:latin typeface="微軟正黑體" panose="020B0604030504040204" pitchFamily="34" charset="-120"/>
                <a:cs typeface="Arial"/>
              </a:rPr>
              <a:t>5</a:t>
            </a:r>
            <a:r>
              <a:rPr lang="zh-TW" altLang="en-US" sz="3300" b="1" kern="0" dirty="0">
                <a:solidFill>
                  <a:srgbClr val="C00000"/>
                </a:solidFill>
                <a:latin typeface="微軟正黑體" panose="020B0604030504040204" pitchFamily="34" charset="-120"/>
                <a:cs typeface="Arial"/>
              </a:rPr>
              <a:t>元</a:t>
            </a:r>
          </a:p>
        </p:txBody>
      </p:sp>
      <p:sp>
        <p:nvSpPr>
          <p:cNvPr id="11" name="向右箭號 10"/>
          <p:cNvSpPr/>
          <p:nvPr/>
        </p:nvSpPr>
        <p:spPr>
          <a:xfrm rot="19123784">
            <a:off x="2973367" y="4551515"/>
            <a:ext cx="661127" cy="263322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100"/>
          </a:p>
        </p:txBody>
      </p:sp>
      <p:sp>
        <p:nvSpPr>
          <p:cNvPr id="12" name="向右箭號 11"/>
          <p:cNvSpPr/>
          <p:nvPr/>
        </p:nvSpPr>
        <p:spPr>
          <a:xfrm rot="2797711">
            <a:off x="2994655" y="5377964"/>
            <a:ext cx="647192" cy="263322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100"/>
          </a:p>
        </p:txBody>
      </p:sp>
      <p:sp>
        <p:nvSpPr>
          <p:cNvPr id="13" name="文字方塊 12"/>
          <p:cNvSpPr txBox="1"/>
          <p:nvPr/>
        </p:nvSpPr>
        <p:spPr>
          <a:xfrm>
            <a:off x="1187450" y="3776206"/>
            <a:ext cx="2071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</a:rPr>
              <a:t>別人：</a:t>
            </a:r>
            <a:r>
              <a:rPr lang="en-US" altLang="zh-TW" sz="3200" b="1" dirty="0" smtClean="0">
                <a:solidFill>
                  <a:srgbClr val="0000FF"/>
                </a:solidFill>
                <a:latin typeface="微軟正黑體" panose="020B0604030504040204" pitchFamily="34" charset="-120"/>
              </a:rPr>
              <a:t>6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</a:rPr>
              <a:t>元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3712509" y="4199289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</a:rPr>
              <a:t>停止喊價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712509" y="5430555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</a:rPr>
              <a:t>繼續喊價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373446" y="4049247"/>
            <a:ext cx="229944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4050" dirty="0">
                <a:solidFill>
                  <a:srgbClr val="06A800"/>
                </a:solidFill>
              </a:rPr>
              <a:t>-5</a:t>
            </a:r>
            <a:endParaRPr lang="zh-TW" altLang="en-US" sz="405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350363" y="5280513"/>
            <a:ext cx="2334293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TW" sz="4050" dirty="0">
                <a:solidFill>
                  <a:srgbClr val="06A800"/>
                </a:solidFill>
              </a:rPr>
              <a:t>-5</a:t>
            </a:r>
            <a:r>
              <a:rPr lang="en-US" altLang="zh-TW" sz="4050" dirty="0">
                <a:solidFill>
                  <a:srgbClr val="FF0000"/>
                </a:solidFill>
              </a:rPr>
              <a:t>-2+</a:t>
            </a:r>
            <a:r>
              <a:rPr lang="en-US" altLang="zh-TW" sz="4050" u="sng" dirty="0">
                <a:solidFill>
                  <a:srgbClr val="FF0000"/>
                </a:solidFill>
              </a:rPr>
              <a:t>50</a:t>
            </a:r>
            <a:r>
              <a:rPr lang="en-US" altLang="zh-TW" sz="4050" dirty="0">
                <a:solidFill>
                  <a:srgbClr val="FF0000"/>
                </a:solidFill>
              </a:rPr>
              <a:t>P</a:t>
            </a:r>
            <a:endParaRPr lang="zh-TW" altLang="en-US" sz="4050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95944" y="3986356"/>
            <a:ext cx="2557631" cy="9465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100"/>
          </a:p>
        </p:txBody>
      </p:sp>
      <p:sp>
        <p:nvSpPr>
          <p:cNvPr id="20" name="矩形 19"/>
          <p:cNvSpPr/>
          <p:nvPr/>
        </p:nvSpPr>
        <p:spPr>
          <a:xfrm>
            <a:off x="5174620" y="5153485"/>
            <a:ext cx="2557631" cy="9465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100"/>
          </a:p>
        </p:txBody>
      </p:sp>
      <p:sp>
        <p:nvSpPr>
          <p:cNvPr id="22" name="文字方塊 21"/>
          <p:cNvSpPr txBox="1"/>
          <p:nvPr/>
        </p:nvSpPr>
        <p:spPr>
          <a:xfrm flipH="1">
            <a:off x="2047313" y="5947246"/>
            <a:ext cx="497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dirty="0">
                <a:solidFill>
                  <a:srgbClr val="3333FF"/>
                </a:solidFill>
                <a:latin typeface="微軟正黑體" panose="020B0604030504040204" pitchFamily="34" charset="-120"/>
              </a:rPr>
              <a:t>舉例 </a:t>
            </a:r>
            <a:r>
              <a:rPr lang="en-US" altLang="zh-TW" sz="2400" dirty="0">
                <a:solidFill>
                  <a:srgbClr val="3333FF"/>
                </a:solidFill>
                <a:latin typeface="微軟正黑體" panose="020B0604030504040204" pitchFamily="34" charset="-120"/>
              </a:rPr>
              <a:t>:</a:t>
            </a:r>
            <a:r>
              <a:rPr lang="zh-TW" altLang="en-US" sz="2400" dirty="0">
                <a:solidFill>
                  <a:srgbClr val="3333FF"/>
                </a:solidFill>
                <a:latin typeface="微軟正黑體" panose="020B0604030504040204" pitchFamily="34" charset="-120"/>
              </a:rPr>
              <a:t> </a:t>
            </a:r>
            <a:endParaRPr lang="en-US" altLang="zh-TW" sz="2400" dirty="0">
              <a:solidFill>
                <a:srgbClr val="3333FF"/>
              </a:solidFill>
              <a:latin typeface="微軟正黑體" panose="020B0604030504040204" pitchFamily="34" charset="-120"/>
            </a:endParaRPr>
          </a:p>
          <a:p>
            <a:pPr algn="l"/>
            <a:r>
              <a:rPr lang="zh-TW" altLang="en-US" sz="2400" dirty="0" smtClean="0">
                <a:solidFill>
                  <a:srgbClr val="3333FF"/>
                </a:solidFill>
                <a:latin typeface="微軟正黑體" panose="020B0604030504040204" pitchFamily="34" charset="-120"/>
              </a:rPr>
              <a:t>政治競選、專利競賽、職業球賽</a:t>
            </a:r>
            <a:endParaRPr lang="zh-TW" altLang="en-US" sz="2100" dirty="0">
              <a:solidFill>
                <a:srgbClr val="3333FF"/>
              </a:solidFill>
            </a:endParaRP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15" y="4199288"/>
            <a:ext cx="1844127" cy="1966016"/>
          </a:xfrm>
          <a:prstGeom prst="rect">
            <a:avLst/>
          </a:prstGeom>
        </p:spPr>
      </p:pic>
      <p:sp>
        <p:nvSpPr>
          <p:cNvPr id="25" name="Shape 508"/>
          <p:cNvSpPr>
            <a:spLocks noGrp="1"/>
          </p:cNvSpPr>
          <p:nvPr>
            <p:ph type="title" idx="4294967295"/>
          </p:nvPr>
        </p:nvSpPr>
        <p:spPr>
          <a:xfrm>
            <a:off x="1187450" y="2962275"/>
            <a:ext cx="2706688" cy="682625"/>
          </a:xfrm>
          <a:ln/>
        </p:spPr>
        <p:txBody>
          <a:bodyPr lIns="91425" tIns="91425" rIns="91425" bIns="91425" anchor="b"/>
          <a:lstStyle/>
          <a:p>
            <a:pPr eaLnBrk="1" hangingPunct="1">
              <a:buClr>
                <a:srgbClr val="00CEF6"/>
              </a:buClr>
              <a:buFont typeface="Oswald"/>
              <a:buNone/>
            </a:pPr>
            <a:r>
              <a:rPr lang="en-US" altLang="zh-TW" sz="3600" smtClean="0">
                <a:solidFill>
                  <a:srgbClr val="0D0D0D"/>
                </a:solidFill>
                <a:latin typeface="Myriad Web Pro" pitchFamily="34" charset="0"/>
                <a:sym typeface="Oswald"/>
              </a:rPr>
              <a:t>(Sunk Cost)</a:t>
            </a:r>
            <a:endParaRPr lang="zh-TW" altLang="zh-TW" sz="3600" smtClean="0">
              <a:solidFill>
                <a:srgbClr val="0D0D0D"/>
              </a:solidFill>
              <a:latin typeface="Myriad Web Pro" pitchFamily="34" charset="0"/>
              <a:sym typeface="Oswald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1124" y="197436"/>
            <a:ext cx="3368218" cy="3521700"/>
          </a:xfrm>
          <a:prstGeom prst="ellipse">
            <a:avLst/>
          </a:prstGeom>
        </p:spPr>
      </p:pic>
      <p:pic>
        <p:nvPicPr>
          <p:cNvPr id="28" name="圖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" t="20641" r="71562" b="20940"/>
          <a:stretch>
            <a:fillRect/>
          </a:stretch>
        </p:blipFill>
        <p:spPr bwMode="auto">
          <a:xfrm>
            <a:off x="971550" y="1844675"/>
            <a:ext cx="317023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10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20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ChangeArrowheads="1"/>
          </p:cNvSpPr>
          <p:nvPr/>
        </p:nvSpPr>
        <p:spPr bwMode="auto">
          <a:xfrm>
            <a:off x="250825" y="2924175"/>
            <a:ext cx="8642350" cy="38179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8775" y="2060575"/>
            <a:ext cx="8404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800" b="1">
                <a:latin typeface="Times New Roman" panose="02020603050405020304" pitchFamily="18" charset="0"/>
                <a:ea typeface="微軟正黑體" panose="020B0604030504040204" pitchFamily="34" charset="-120"/>
              </a:rPr>
              <a:t>遊戲規則</a:t>
            </a: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179388" y="2995613"/>
            <a:ext cx="8713787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1338" indent="-4508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8112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990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en-US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拍賣標的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杯子裡的零錢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TW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4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</a:t>
            </a:r>
            <a:r>
              <a:rPr lang="en-US" altLang="zh-TW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元起標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TW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喊價次數沒有限制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zh-TW" altLang="en-US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最高價得標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TW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得標者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須支付</a:t>
            </a:r>
            <a:r>
              <a:rPr lang="zh-TW" altLang="en-US" sz="4400" b="1" dirty="0">
                <a:solidFill>
                  <a:srgbClr val="000099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第一高價</a:t>
            </a: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的金額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4488" y="44450"/>
            <a:ext cx="84042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6600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拍賣遊戲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57188" y="1052513"/>
            <a:ext cx="8404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5400" b="1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English Outcry Auction</a:t>
            </a:r>
            <a:endParaRPr lang="zh-TW" altLang="en-US" sz="5400" b="1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67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7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7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7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/>
          </p:cNvSpPr>
          <p:nvPr>
            <p:ph type="title" idx="4294967295"/>
          </p:nvPr>
        </p:nvSpPr>
        <p:spPr>
          <a:xfrm>
            <a:off x="900112" y="2959100"/>
            <a:ext cx="3887787" cy="719138"/>
          </a:xfrm>
          <a:ln/>
        </p:spPr>
        <p:txBody>
          <a:bodyPr lIns="91425" tIns="91425" rIns="91425" bIns="91425" anchor="b"/>
          <a:lstStyle/>
          <a:p>
            <a:pPr algn="l" eaLnBrk="1" hangingPunct="1">
              <a:buClr>
                <a:srgbClr val="00CEF6"/>
              </a:buClr>
              <a:buFont typeface="Oswald"/>
              <a:buNone/>
            </a:pPr>
            <a:r>
              <a:rPr lang="en-US" altLang="zh-TW" sz="3600" smtClean="0">
                <a:solidFill>
                  <a:srgbClr val="0D0D0D"/>
                </a:solidFill>
                <a:latin typeface="Myriad Web Pro" pitchFamily="34" charset="0"/>
                <a:ea typeface="微軟正黑體" panose="020B0604030504040204" pitchFamily="34" charset="-120"/>
                <a:sym typeface="Oswald"/>
              </a:rPr>
              <a:t>(Winner’s Curse)</a:t>
            </a:r>
            <a:endParaRPr lang="zh-TW" altLang="zh-TW" sz="3600" smtClean="0">
              <a:solidFill>
                <a:srgbClr val="0D0D0D"/>
              </a:solidFill>
              <a:latin typeface="Myriad Web Pro" pitchFamily="34" charset="0"/>
              <a:ea typeface="微軟正黑體" panose="020B0604030504040204" pitchFamily="34" charset="-120"/>
              <a:sym typeface="Oswald"/>
            </a:endParaRPr>
          </a:p>
        </p:txBody>
      </p:sp>
      <p:sp>
        <p:nvSpPr>
          <p:cNvPr id="709635" name="Shape 509"/>
          <p:cNvSpPr>
            <a:spLocks noGrp="1"/>
          </p:cNvSpPr>
          <p:nvPr>
            <p:ph type="body" idx="4294967295"/>
          </p:nvPr>
        </p:nvSpPr>
        <p:spPr>
          <a:xfrm>
            <a:off x="323850" y="3860800"/>
            <a:ext cx="8569325" cy="2592388"/>
          </a:xfrm>
          <a:ln/>
        </p:spPr>
        <p:txBody>
          <a:bodyPr lIns="91425" tIns="91425" rIns="91425" bIns="91425"/>
          <a:lstStyle/>
          <a:p>
            <a:pPr marL="631825" indent="-403225" eaLnBrk="1" hangingPunct="1">
              <a:lnSpc>
                <a:spcPct val="110000"/>
              </a:lnSpc>
              <a:spcBef>
                <a:spcPct val="0"/>
              </a:spcBef>
              <a:buClr>
                <a:srgbClr val="28324A"/>
              </a:buClr>
              <a:buFont typeface="Wingdings" panose="05000000000000000000" pitchFamily="2" charset="2"/>
              <a:buChar char="Ø"/>
            </a:pPr>
            <a:r>
              <a:rPr lang="zh-TW" altLang="en-US" sz="28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由於拍賣品的 </a:t>
            </a:r>
            <a:r>
              <a:rPr lang="en-US" altLang="zh-TW" sz="28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共同</a:t>
            </a:r>
            <a:r>
              <a:rPr lang="en-US" altLang="zh-TW" sz="28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) </a:t>
            </a:r>
            <a:r>
              <a:rPr lang="zh-TW" altLang="en-US" sz="28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價值是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不確定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的，得標者的出價高於其他競標者，但他很可能對拍賣品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估價過高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，支付了超過其價值的價格，從而贏得的拍賣品的收益會低於正常收益甚至為負。</a:t>
            </a:r>
            <a:endParaRPr lang="zh-TW" altLang="zh-TW" sz="28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ource Sans Pro"/>
              <a:sym typeface="Source Sans Pro"/>
            </a:endParaRPr>
          </a:p>
        </p:txBody>
      </p:sp>
      <p:pic>
        <p:nvPicPr>
          <p:cNvPr id="709636" name="Picture 2" descr="http://www.akuziti.com/cache/148459597118794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51"/>
          <a:stretch>
            <a:fillRect/>
          </a:stretch>
        </p:blipFill>
        <p:spPr bwMode="auto">
          <a:xfrm>
            <a:off x="539750" y="1412875"/>
            <a:ext cx="4067175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9637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013"/>
            <a:ext cx="3422650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09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0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0"/>
      <p:bldP spid="70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ChangeArrowheads="1"/>
          </p:cNvSpPr>
          <p:nvPr/>
        </p:nvSpPr>
        <p:spPr bwMode="auto">
          <a:xfrm>
            <a:off x="250825" y="2924175"/>
            <a:ext cx="8642350" cy="37449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8775" y="2029023"/>
            <a:ext cx="8404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800" b="1">
                <a:latin typeface="Times New Roman" panose="02020603050405020304" pitchFamily="18" charset="0"/>
                <a:ea typeface="微軟正黑體" panose="020B0604030504040204" pitchFamily="34" charset="-120"/>
              </a:rPr>
              <a:t>遊戲規則</a:t>
            </a:r>
          </a:p>
        </p:txBody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179388" y="2995613"/>
            <a:ext cx="87137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1338" indent="-4508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8112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990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en-US" sz="1200" b="1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拍賣標的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看得到的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獎品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4488" y="44450"/>
            <a:ext cx="84042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6600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拍賣遊戲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57188" y="908720"/>
            <a:ext cx="8404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Vickrey</a:t>
            </a:r>
            <a:r>
              <a:rPr lang="en-US" altLang="zh-TW" sz="5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Auction</a:t>
            </a:r>
            <a:endParaRPr lang="zh-TW" altLang="en-US" sz="5400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195736" y="1609636"/>
            <a:ext cx="4789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(Second-Price Sealed-Bid)</a:t>
            </a:r>
            <a:endParaRPr lang="zh-TW" altLang="en-US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03648" y="2708920"/>
            <a:ext cx="64807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5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在此頁介紹拍賣品</a:t>
            </a:r>
            <a:endParaRPr kumimoji="1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7061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ChangeArrowheads="1"/>
          </p:cNvSpPr>
          <p:nvPr/>
        </p:nvSpPr>
        <p:spPr bwMode="auto">
          <a:xfrm>
            <a:off x="250825" y="2924175"/>
            <a:ext cx="8642350" cy="37449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8775" y="2029023"/>
            <a:ext cx="8404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marL="354013" marR="0" lvl="0" indent="-354013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遊戲規則</a:t>
            </a:r>
          </a:p>
        </p:txBody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179388" y="2995613"/>
            <a:ext cx="8713787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1338" indent="-4508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8112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990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拍賣標的</a:t>
            </a: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 </a:t>
            </a: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看得到的獎品</a:t>
            </a: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en-US" altLang="zh-TW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參加拍賣者在</a:t>
            </a: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小紙卡</a:t>
            </a: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上寫下標金並簽名</a:t>
            </a: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en-US" altLang="zh-TW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最高價得標</a:t>
            </a: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en-US" altLang="zh-TW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得標者</a:t>
            </a: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須立即支付</a:t>
            </a: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+mn-cs"/>
              </a:rPr>
              <a:t>第二高價</a:t>
            </a:r>
            <a:r>
              <a:rPr kumimoji="1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+mn-cs"/>
              </a:rPr>
              <a:t>的金額</a:t>
            </a: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  <a:p>
            <a:pPr marL="541338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+mn-cs"/>
              </a:rPr>
              <a:t>ex: 972, 920, 834, 729,...</a:t>
            </a:r>
            <a:endParaRPr kumimoji="1" lang="zh-TW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4488" y="44450"/>
            <a:ext cx="84042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marL="354013" marR="0" lvl="0" indent="-354013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拍賣遊戲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57188" y="908720"/>
            <a:ext cx="8404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marL="354013" marR="0" lvl="0" indent="-354013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Vickrey</a:t>
            </a:r>
            <a:r>
              <a:rPr kumimoji="1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 Auction</a:t>
            </a:r>
            <a:endParaRPr kumimoji="1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1619250" y="5013325"/>
            <a:ext cx="144463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80968" name="Line 8"/>
          <p:cNvSpPr>
            <a:spLocks noChangeShapeType="1"/>
          </p:cNvSpPr>
          <p:nvPr/>
        </p:nvSpPr>
        <p:spPr bwMode="auto">
          <a:xfrm flipH="1">
            <a:off x="3059113" y="5734050"/>
            <a:ext cx="1222375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195736" y="1609636"/>
            <a:ext cx="4789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魏碑體" pitchFamily="65" charset="-120"/>
              </a:defRPr>
            </a:lvl9pPr>
          </a:lstStyle>
          <a:p>
            <a:pPr marL="354013" marR="0" lvl="0" indent="-354013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(Second-Price Sealed-Bid)</a:t>
            </a:r>
            <a:endParaRPr kumimoji="1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8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4356100" y="188640"/>
            <a:ext cx="4778497" cy="3311798"/>
            <a:chOff x="7746134" y="4741100"/>
            <a:chExt cx="4176713" cy="2116900"/>
          </a:xfrm>
        </p:grpSpPr>
        <p:sp>
          <p:nvSpPr>
            <p:cNvPr id="7" name="矩形: 圆角 2">
              <a:extLst>
                <a:ext uri="{FF2B5EF4-FFF2-40B4-BE49-F238E27FC236}">
                  <a16:creationId xmlns:a16="http://schemas.microsoft.com/office/drawing/2014/main" id="{7850D32E-E9E1-4562-9233-2764B612FB91}"/>
                </a:ext>
              </a:extLst>
            </p:cNvPr>
            <p:cNvSpPr/>
            <p:nvPr/>
          </p:nvSpPr>
          <p:spPr>
            <a:xfrm>
              <a:off x="7746134" y="4741100"/>
              <a:ext cx="4176713" cy="2116900"/>
            </a:xfrm>
            <a:prstGeom prst="roundRect">
              <a:avLst>
                <a:gd name="adj" fmla="val 650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" name="圖片版面配置區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23" b="12123"/>
            <a:stretch>
              <a:fillRect/>
            </a:stretch>
          </p:blipFill>
          <p:spPr>
            <a:xfrm>
              <a:off x="7846147" y="4842700"/>
              <a:ext cx="3976688" cy="1734395"/>
            </a:xfrm>
            <a:prstGeom prst="rect">
              <a:avLst/>
            </a:prstGeom>
          </p:spPr>
        </p:pic>
      </p:grpSp>
      <p:sp>
        <p:nvSpPr>
          <p:cNvPr id="508" name="Shape 508"/>
          <p:cNvSpPr>
            <a:spLocks noGrp="1"/>
          </p:cNvSpPr>
          <p:nvPr>
            <p:ph type="title" idx="4294967295"/>
          </p:nvPr>
        </p:nvSpPr>
        <p:spPr>
          <a:xfrm>
            <a:off x="107504" y="2763838"/>
            <a:ext cx="4454474" cy="736600"/>
          </a:xfrm>
          <a:ln/>
        </p:spPr>
        <p:txBody>
          <a:bodyPr lIns="91425" tIns="91425" rIns="91425" bIns="91425" anchor="b"/>
          <a:lstStyle/>
          <a:p>
            <a:pPr eaLnBrk="1" hangingPunct="1">
              <a:buClr>
                <a:srgbClr val="00CEF6"/>
              </a:buClr>
              <a:buFont typeface="Oswald"/>
              <a:buNone/>
            </a:pPr>
            <a:r>
              <a:rPr lang="en-US" altLang="zh-TW" sz="3600" dirty="0" smtClean="0">
                <a:solidFill>
                  <a:srgbClr val="0D0D0D"/>
                </a:solidFill>
                <a:latin typeface="Myriad Web Pro" pitchFamily="34" charset="0"/>
                <a:sym typeface="Oswald"/>
              </a:rPr>
              <a:t>(honest declaration)</a:t>
            </a:r>
            <a:endParaRPr lang="zh-TW" altLang="zh-TW" sz="3600" dirty="0" smtClean="0">
              <a:solidFill>
                <a:srgbClr val="0D0D0D"/>
              </a:solidFill>
              <a:latin typeface="Myriad Web Pro" pitchFamily="34" charset="0"/>
              <a:sym typeface="Oswald"/>
            </a:endParaRPr>
          </a:p>
        </p:txBody>
      </p:sp>
      <p:sp>
        <p:nvSpPr>
          <p:cNvPr id="713731" name="Shape 509"/>
          <p:cNvSpPr>
            <a:spLocks noGrp="1"/>
          </p:cNvSpPr>
          <p:nvPr>
            <p:ph type="body" idx="4294967295"/>
          </p:nvPr>
        </p:nvSpPr>
        <p:spPr>
          <a:xfrm>
            <a:off x="323279" y="3716338"/>
            <a:ext cx="8413750" cy="2952750"/>
          </a:xfrm>
          <a:ln/>
        </p:spPr>
        <p:txBody>
          <a:bodyPr lIns="91425" tIns="91425" rIns="91425" bIns="91425"/>
          <a:lstStyle/>
          <a:p>
            <a:pPr marL="631825" indent="-403225" eaLnBrk="1" hangingPunct="1">
              <a:lnSpc>
                <a:spcPct val="110000"/>
              </a:lnSpc>
              <a:spcBef>
                <a:spcPct val="10000"/>
              </a:spcBef>
              <a:buClr>
                <a:srgbClr val="28324A"/>
              </a:buCl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拍賣活動中，對於有意競標的標物投出符合本身對該物 </a:t>
            </a:r>
            <a:r>
              <a:rPr lang="en-US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私人</a:t>
            </a:r>
            <a:r>
              <a:rPr lang="en-US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) 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價值衡量的價碼，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不會高報或低報</a:t>
            </a:r>
            <a:r>
              <a:rPr lang="zh-TW" altLang="en-US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競標價。因為</a:t>
            </a:r>
            <a:r>
              <a:rPr lang="en-US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…</a:t>
            </a:r>
            <a:endParaRPr lang="zh-TW" altLang="en-US" sz="28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ource Sans Pro"/>
              <a:sym typeface="Source Sans Pro"/>
            </a:endParaRPr>
          </a:p>
          <a:p>
            <a:pPr marL="631825" indent="-403225" eaLnBrk="1" hangingPunct="1">
              <a:lnSpc>
                <a:spcPct val="110000"/>
              </a:lnSpc>
              <a:spcBef>
                <a:spcPct val="10000"/>
              </a:spcBef>
              <a:buClr>
                <a:srgbClr val="28324A"/>
              </a:buClr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高報會有虧損的風險</a:t>
            </a:r>
            <a:r>
              <a:rPr lang="zh-TW" altLang="zh-TW" sz="2800" dirty="0" smtClean="0">
                <a:solidFill>
                  <a:srgbClr val="0000CC"/>
                </a:solidFill>
                <a:ea typeface="微軟正黑體" panose="020B0604030504040204" pitchFamily="34" charset="-120"/>
                <a:cs typeface="Source Sans Pro"/>
                <a:sym typeface="Source Sans Pro"/>
              </a:rPr>
              <a:t>，</a:t>
            </a:r>
            <a:r>
              <a:rPr lang="zh-TW" altLang="zh-TW" sz="28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而低報則有丟失得標機會的風險</a:t>
            </a:r>
            <a:r>
              <a:rPr lang="zh-TW" altLang="zh-TW" sz="2800" dirty="0" smtClean="0">
                <a:solidFill>
                  <a:srgbClr val="0000CC"/>
                </a:solidFill>
                <a:ea typeface="微軟正黑體" panose="020B0604030504040204" pitchFamily="34" charset="-120"/>
                <a:sym typeface="Source Sans Pro"/>
              </a:rPr>
              <a:t>。</a:t>
            </a:r>
          </a:p>
        </p:txBody>
      </p:sp>
      <p:pic>
        <p:nvPicPr>
          <p:cNvPr id="713733" name="Picture 2" descr="http://www.akuziti.com/cache/148492394749415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" t="20959" r="71205" b="20024"/>
          <a:stretch>
            <a:fillRect/>
          </a:stretch>
        </p:blipFill>
        <p:spPr bwMode="auto">
          <a:xfrm>
            <a:off x="467047" y="1755775"/>
            <a:ext cx="3529012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0"/>
      <p:bldP spid="7137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3946135" y="2914650"/>
            <a:ext cx="108876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100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5221705" y="3251534"/>
            <a:ext cx="3308684" cy="0"/>
          </a:xfrm>
          <a:prstGeom prst="line">
            <a:avLst/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39153" y="3260898"/>
            <a:ext cx="3308684" cy="0"/>
          </a:xfrm>
          <a:prstGeom prst="line">
            <a:avLst/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221705" y="2024313"/>
            <a:ext cx="3308684" cy="0"/>
          </a:xfrm>
          <a:prstGeom prst="line">
            <a:avLst/>
          </a:prstGeom>
          <a:ln w="5080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39153" y="4520866"/>
            <a:ext cx="3308684" cy="0"/>
          </a:xfrm>
          <a:prstGeom prst="line">
            <a:avLst/>
          </a:prstGeom>
          <a:ln w="5080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5438274" y="2024314"/>
            <a:ext cx="0" cy="1227221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3543301" y="3260899"/>
            <a:ext cx="0" cy="1227221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096818" y="4174617"/>
            <a:ext cx="78739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90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946135" y="1678065"/>
            <a:ext cx="108876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110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5455" y="4649865"/>
            <a:ext cx="78739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80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5455" y="3465747"/>
            <a:ext cx="78739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95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-22145" y="2256622"/>
            <a:ext cx="108876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105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253616" y="3469407"/>
            <a:ext cx="78739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95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079526" y="2270279"/>
            <a:ext cx="108876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105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102933" y="1071151"/>
            <a:ext cx="108876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50" dirty="0">
                <a:latin typeface="微軟正黑體" panose="020B0604030504040204" pitchFamily="34" charset="-120"/>
              </a:rPr>
              <a:t>130</a:t>
            </a:r>
            <a:endParaRPr lang="zh-TW" altLang="en-US" sz="4050" dirty="0">
              <a:latin typeface="微軟正黑體" panose="020B0604030504040204" pitchFamily="34" charset="-120"/>
            </a:endParaRPr>
          </a:p>
        </p:txBody>
      </p:sp>
      <p:cxnSp>
        <p:nvCxnSpPr>
          <p:cNvPr id="31" name="直線單箭頭接點 30"/>
          <p:cNvCxnSpPr/>
          <p:nvPr/>
        </p:nvCxnSpPr>
        <p:spPr>
          <a:xfrm>
            <a:off x="8007752" y="2580433"/>
            <a:ext cx="1238" cy="644372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6196777" y="233952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虧損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868858" y="3630989"/>
            <a:ext cx="24929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000" b="1" dirty="0">
                <a:solidFill>
                  <a:srgbClr val="06A800"/>
                </a:solidFill>
                <a:latin typeface="微軟正黑體" panose="020B0604030504040204" pitchFamily="34" charset="-120"/>
              </a:rPr>
              <a:t>失去得標機會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468879" y="3551344"/>
            <a:ext cx="2133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心中真實價值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267700" y="5657473"/>
            <a:ext cx="876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00" b="1" dirty="0">
                <a:solidFill>
                  <a:srgbClr val="0000CC"/>
                </a:solidFill>
                <a:latin typeface="微軟正黑體" panose="020B0604030504040204" pitchFamily="34" charset="-120"/>
              </a:rPr>
              <a:t>別人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69339" y="5657473"/>
            <a:ext cx="876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00" b="1" dirty="0">
                <a:solidFill>
                  <a:srgbClr val="0000CC"/>
                </a:solidFill>
                <a:latin typeface="微軟正黑體" panose="020B0604030504040204" pitchFamily="34" charset="-120"/>
              </a:rPr>
              <a:t>別人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3946135" y="2935454"/>
            <a:ext cx="1088760" cy="64872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3946134" y="1297297"/>
            <a:ext cx="1088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高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報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3946133" y="4741877"/>
            <a:ext cx="1088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低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報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7092280" y="3751415"/>
            <a:ext cx="108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</a:rPr>
              <a:t>沒差</a:t>
            </a:r>
            <a:endParaRPr lang="zh-TW" altLang="en-US" sz="3200" b="1" dirty="0">
              <a:latin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092280" y="985171"/>
            <a:ext cx="108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</a:rPr>
              <a:t>沒差</a:t>
            </a:r>
            <a:endParaRPr lang="zh-TW" altLang="en-US" sz="3200" b="1" dirty="0">
              <a:latin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890950" y="4911154"/>
            <a:ext cx="108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</a:rPr>
              <a:t>沒差</a:t>
            </a:r>
            <a:endParaRPr lang="zh-TW" altLang="en-US" sz="3200" b="1" dirty="0">
              <a:latin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890950" y="2056056"/>
            <a:ext cx="108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</a:rPr>
              <a:t>沒差</a:t>
            </a:r>
            <a:endParaRPr lang="zh-TW" altLang="en-US" sz="3200" b="1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90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2" grpId="0"/>
      <p:bldP spid="33" grpId="0"/>
      <p:bldP spid="25" grpId="0"/>
      <p:bldP spid="28" grpId="0"/>
      <p:bldP spid="29" grpId="0"/>
      <p:bldP spid="30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5779" name="Group 3"/>
          <p:cNvGrpSpPr>
            <a:grpSpLocks/>
          </p:cNvGrpSpPr>
          <p:nvPr/>
        </p:nvGrpSpPr>
        <p:grpSpPr bwMode="auto">
          <a:xfrm rot="485166">
            <a:off x="596958" y="829116"/>
            <a:ext cx="3724501" cy="5389064"/>
            <a:chOff x="3380" y="1071"/>
            <a:chExt cx="2040" cy="2889"/>
          </a:xfrm>
        </p:grpSpPr>
        <p:sp>
          <p:nvSpPr>
            <p:cNvPr id="715780" name="Rectangle 4"/>
            <p:cNvSpPr>
              <a:spLocks noChangeArrowheads="1"/>
            </p:cNvSpPr>
            <p:nvPr/>
          </p:nvSpPr>
          <p:spPr bwMode="auto">
            <a:xfrm>
              <a:off x="3425" y="1125"/>
              <a:ext cx="1995" cy="2835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5781" name="Rectangle 5"/>
            <p:cNvSpPr>
              <a:spLocks noChangeArrowheads="1"/>
            </p:cNvSpPr>
            <p:nvPr/>
          </p:nvSpPr>
          <p:spPr bwMode="auto">
            <a:xfrm>
              <a:off x="3380" y="1071"/>
              <a:ext cx="1995" cy="28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5782" name="Text Box 6"/>
          <p:cNvSpPr txBox="1">
            <a:spLocks noChangeArrowheads="1"/>
          </p:cNvSpPr>
          <p:nvPr/>
        </p:nvSpPr>
        <p:spPr bwMode="auto">
          <a:xfrm rot="477971">
            <a:off x="901700" y="1098550"/>
            <a:ext cx="3530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3200" b="1"/>
              <a:t>你願意為</a:t>
            </a:r>
          </a:p>
          <a:p>
            <a:endParaRPr lang="zh-TW" altLang="en-US" sz="3200" b="1"/>
          </a:p>
          <a:p>
            <a:r>
              <a:rPr lang="zh-TW" altLang="en-US" sz="3200" b="1"/>
              <a:t>付出的</a:t>
            </a:r>
            <a:r>
              <a:rPr lang="zh-TW" altLang="en-US" sz="4000" b="1">
                <a:solidFill>
                  <a:srgbClr val="FF0000"/>
                </a:solidFill>
              </a:rPr>
              <a:t>最高金額</a:t>
            </a:r>
            <a:endParaRPr lang="en-US" altLang="zh-TW" sz="4000" b="1">
              <a:solidFill>
                <a:srgbClr val="FF0000"/>
              </a:solidFill>
            </a:endParaRPr>
          </a:p>
        </p:txBody>
      </p:sp>
      <p:sp>
        <p:nvSpPr>
          <p:cNvPr id="715783" name="Text Box 7"/>
          <p:cNvSpPr txBox="1">
            <a:spLocks noChangeArrowheads="1"/>
          </p:cNvSpPr>
          <p:nvPr/>
        </p:nvSpPr>
        <p:spPr bwMode="auto">
          <a:xfrm rot="477971">
            <a:off x="611188" y="2897079"/>
            <a:ext cx="3530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dirty="0">
                <a:solidFill>
                  <a:srgbClr val="0000FF"/>
                </a:solidFill>
              </a:rPr>
              <a:t>電腦</a:t>
            </a:r>
            <a:r>
              <a:rPr lang="zh-TW" altLang="en-US" dirty="0" smtClean="0">
                <a:solidFill>
                  <a:srgbClr val="0000FF"/>
                </a:solidFill>
              </a:rPr>
              <a:t>隨機</a:t>
            </a:r>
            <a:r>
              <a:rPr lang="zh-TW" altLang="en-US" dirty="0">
                <a:solidFill>
                  <a:srgbClr val="0000FF"/>
                </a:solidFill>
              </a:rPr>
              <a:t>在 </a:t>
            </a:r>
            <a:r>
              <a:rPr lang="en-US" altLang="zh-TW" dirty="0">
                <a:solidFill>
                  <a:srgbClr val="FF0000"/>
                </a:solidFill>
              </a:rPr>
              <a:t>0-20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r>
              <a:rPr lang="zh-TW" altLang="en-US" dirty="0">
                <a:solidFill>
                  <a:srgbClr val="0000FF"/>
                </a:solidFill>
              </a:rPr>
              <a:t>之間抽出一個數字</a:t>
            </a:r>
            <a:r>
              <a:rPr lang="zh-TW" altLang="zh-TW" dirty="0">
                <a:solidFill>
                  <a:srgbClr val="0000FF"/>
                </a:solidFill>
              </a:rPr>
              <a:t>，</a:t>
            </a:r>
            <a:r>
              <a:rPr lang="zh-TW" altLang="en-US" dirty="0">
                <a:solidFill>
                  <a:srgbClr val="0000FF"/>
                </a:solidFill>
              </a:rPr>
              <a:t>如果此數比你說的金額</a:t>
            </a:r>
            <a:r>
              <a:rPr lang="zh-TW" altLang="en-US" b="1" dirty="0">
                <a:solidFill>
                  <a:srgbClr val="FF0000"/>
                </a:solidFill>
              </a:rPr>
              <a:t>小</a:t>
            </a:r>
            <a:r>
              <a:rPr lang="zh-TW" altLang="zh-TW" dirty="0">
                <a:solidFill>
                  <a:srgbClr val="0000FF"/>
                </a:solidFill>
              </a:rPr>
              <a:t>，你只要</a:t>
            </a:r>
            <a:r>
              <a:rPr lang="zh-TW" altLang="en-US" dirty="0">
                <a:solidFill>
                  <a:srgbClr val="0000FF"/>
                </a:solidFill>
              </a:rPr>
              <a:t>付</a:t>
            </a:r>
            <a:r>
              <a:rPr lang="zh-TW" altLang="zh-TW" dirty="0">
                <a:solidFill>
                  <a:srgbClr val="0000FF"/>
                </a:solidFill>
              </a:rPr>
              <a:t>出此一數字即可，但</a:t>
            </a:r>
            <a:r>
              <a:rPr lang="zh-TW" altLang="en-US" dirty="0">
                <a:solidFill>
                  <a:srgbClr val="0000FF"/>
                </a:solidFill>
              </a:rPr>
              <a:t>如果比你說的金額</a:t>
            </a:r>
            <a:r>
              <a:rPr lang="zh-TW" altLang="en-US" b="1" dirty="0">
                <a:solidFill>
                  <a:srgbClr val="FF0000"/>
                </a:solidFill>
              </a:rPr>
              <a:t>大</a:t>
            </a:r>
            <a:r>
              <a:rPr lang="zh-TW" altLang="zh-TW" dirty="0">
                <a:solidFill>
                  <a:srgbClr val="0000FF"/>
                </a:solidFill>
              </a:rPr>
              <a:t>，你就失去得到的機會</a:t>
            </a:r>
            <a:endParaRPr lang="en-US" altLang="zh-TW" dirty="0">
              <a:solidFill>
                <a:srgbClr val="0000FF"/>
              </a:solidFill>
            </a:endParaRPr>
          </a:p>
        </p:txBody>
      </p:sp>
      <p:pic>
        <p:nvPicPr>
          <p:cNvPr id="715784" name="Picture 8" descr="blue ic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76475"/>
            <a:ext cx="1157288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5785" name="Picture 9" descr="22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2205038"/>
            <a:ext cx="1582738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5786" name="Text Box 10"/>
          <p:cNvSpPr txBox="1">
            <a:spLocks noChangeArrowheads="1"/>
          </p:cNvSpPr>
          <p:nvPr/>
        </p:nvSpPr>
        <p:spPr bwMode="auto">
          <a:xfrm>
            <a:off x="5464175" y="5422900"/>
            <a:ext cx="481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TW" sz="4400">
                <a:solidFill>
                  <a:srgbClr val="0000FF"/>
                </a:solidFill>
                <a:latin typeface="Myriad Web Pro" pitchFamily="34" charset="0"/>
              </a:rPr>
              <a:t>5</a:t>
            </a:r>
          </a:p>
        </p:txBody>
      </p:sp>
      <p:sp>
        <p:nvSpPr>
          <p:cNvPr id="715787" name="Text Box 11"/>
          <p:cNvSpPr txBox="1">
            <a:spLocks noChangeArrowheads="1"/>
          </p:cNvSpPr>
          <p:nvPr/>
        </p:nvSpPr>
        <p:spPr bwMode="auto">
          <a:xfrm>
            <a:off x="7607300" y="5403850"/>
            <a:ext cx="481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TW" sz="4400">
                <a:latin typeface="Myriad Web Pro" pitchFamily="34" charset="0"/>
              </a:rPr>
              <a:t>8</a:t>
            </a:r>
          </a:p>
        </p:txBody>
      </p:sp>
      <p:sp>
        <p:nvSpPr>
          <p:cNvPr id="715788" name="Text Box 12"/>
          <p:cNvSpPr txBox="1">
            <a:spLocks noChangeArrowheads="1"/>
          </p:cNvSpPr>
          <p:nvPr/>
        </p:nvSpPr>
        <p:spPr bwMode="auto">
          <a:xfrm>
            <a:off x="6232525" y="5157788"/>
            <a:ext cx="72072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TW" sz="7200" dirty="0">
                <a:solidFill>
                  <a:srgbClr val="FF0000"/>
                </a:solidFill>
                <a:latin typeface="王漢宗勘亭流繁" panose="02000500000000000000" pitchFamily="2" charset="-120"/>
                <a:ea typeface="王漢宗勘亭流繁" panose="02000500000000000000" pitchFamily="2" charset="-120"/>
              </a:rPr>
              <a:t>X</a:t>
            </a:r>
          </a:p>
        </p:txBody>
      </p:sp>
      <p:sp>
        <p:nvSpPr>
          <p:cNvPr id="715789" name="Text Box 13"/>
          <p:cNvSpPr txBox="1">
            <a:spLocks noChangeArrowheads="1"/>
          </p:cNvSpPr>
          <p:nvPr/>
        </p:nvSpPr>
        <p:spPr bwMode="auto">
          <a:xfrm>
            <a:off x="5240338" y="3873500"/>
            <a:ext cx="777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TW" sz="4400">
                <a:solidFill>
                  <a:srgbClr val="0000FF"/>
                </a:solidFill>
                <a:latin typeface="Myriad Web Pro" pitchFamily="34" charset="0"/>
              </a:rPr>
              <a:t>12</a:t>
            </a:r>
          </a:p>
        </p:txBody>
      </p:sp>
      <p:sp>
        <p:nvSpPr>
          <p:cNvPr id="715790" name="Text Box 14"/>
          <p:cNvSpPr txBox="1">
            <a:spLocks noChangeArrowheads="1"/>
          </p:cNvSpPr>
          <p:nvPr/>
        </p:nvSpPr>
        <p:spPr bwMode="auto">
          <a:xfrm>
            <a:off x="7607300" y="3854450"/>
            <a:ext cx="481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TW" sz="4400">
                <a:latin typeface="Myriad Web Pro" pitchFamily="34" charset="0"/>
              </a:rPr>
              <a:t>3</a:t>
            </a:r>
          </a:p>
        </p:txBody>
      </p:sp>
      <p:sp>
        <p:nvSpPr>
          <p:cNvPr id="715791" name="Text Box 15"/>
          <p:cNvSpPr txBox="1">
            <a:spLocks noChangeArrowheads="1"/>
          </p:cNvSpPr>
          <p:nvPr/>
        </p:nvSpPr>
        <p:spPr bwMode="auto">
          <a:xfrm>
            <a:off x="6232525" y="3608388"/>
            <a:ext cx="72072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TW" sz="7200" dirty="0">
                <a:solidFill>
                  <a:srgbClr val="FF0000"/>
                </a:solidFill>
                <a:latin typeface="王漢宗勘亭流繁" panose="02000500000000000000" pitchFamily="2" charset="-120"/>
                <a:ea typeface="王漢宗勘亭流繁" panose="02000500000000000000" pitchFamily="2" charset="-120"/>
              </a:rPr>
              <a:t>O</a:t>
            </a:r>
          </a:p>
        </p:txBody>
      </p:sp>
      <p:sp>
        <p:nvSpPr>
          <p:cNvPr id="715792" name="Rectangle 16"/>
          <p:cNvSpPr>
            <a:spLocks noChangeArrowheads="1"/>
          </p:cNvSpPr>
          <p:nvPr/>
        </p:nvSpPr>
        <p:spPr bwMode="auto">
          <a:xfrm>
            <a:off x="7385050" y="3860800"/>
            <a:ext cx="936625" cy="7921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" name="圖片 1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8913"/>
            <a:ext cx="2160587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標題 1"/>
          <p:cNvSpPr txBox="1">
            <a:spLocks/>
          </p:cNvSpPr>
          <p:nvPr/>
        </p:nvSpPr>
        <p:spPr>
          <a:xfrm>
            <a:off x="5107247" y="1119981"/>
            <a:ext cx="3622748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BDM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5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5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71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5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71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5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0" decel="100000" fill="hold"/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5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0" decel="100000" fill="hold"/>
                                        <p:tgtEl>
                                          <p:spTgt spid="71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5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0" decel="100000" fill="hold"/>
                                        <p:tgtEl>
                                          <p:spTgt spid="71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5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0" decel="100000" fill="hold"/>
                                        <p:tgtEl>
                                          <p:spTgt spid="71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82" grpId="0"/>
      <p:bldP spid="715783" grpId="0"/>
      <p:bldP spid="715786" grpId="0"/>
      <p:bldP spid="715787" grpId="0"/>
      <p:bldP spid="715788" grpId="0"/>
      <p:bldP spid="715789" grpId="0"/>
      <p:bldP spid="715790" grpId="0"/>
      <p:bldP spid="715791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7773</TotalTime>
  <Words>580</Words>
  <Application>Microsoft Office PowerPoint</Application>
  <PresentationFormat>如螢幕大小 (4:3)</PresentationFormat>
  <Paragraphs>107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Myriad Web Pro</vt:lpstr>
      <vt:lpstr>Oswald</vt:lpstr>
      <vt:lpstr>Source Sans Pro</vt:lpstr>
      <vt:lpstr>王漢宗勘亭流繁</vt:lpstr>
      <vt:lpstr>華康魏碑體</vt:lpstr>
      <vt:lpstr>微軟正黑體</vt:lpstr>
      <vt:lpstr>新細明體</vt:lpstr>
      <vt:lpstr>Arial</vt:lpstr>
      <vt:lpstr>Times New Roman</vt:lpstr>
      <vt:lpstr>Wingdings</vt:lpstr>
      <vt:lpstr>預設簡報設計</vt:lpstr>
      <vt:lpstr>PowerPoint 簡報</vt:lpstr>
      <vt:lpstr>PowerPoint 簡報</vt:lpstr>
      <vt:lpstr>(Winner’s Curse)</vt:lpstr>
      <vt:lpstr>PowerPoint 簡報</vt:lpstr>
      <vt:lpstr>PowerPoint 簡報</vt:lpstr>
      <vt:lpstr>PowerPoint 簡報</vt:lpstr>
      <vt:lpstr>(honest declaration)</vt:lpstr>
      <vt:lpstr>PowerPoint 簡報</vt:lpstr>
      <vt:lpstr>PowerPoint 簡報</vt:lpstr>
      <vt:lpstr>PowerPoint 簡報</vt:lpstr>
      <vt:lpstr>(Sunk Cost)</vt:lpstr>
      <vt:lpstr>(Sunk Cost)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PaoChih</cp:lastModifiedBy>
  <cp:revision>237</cp:revision>
  <dcterms:created xsi:type="dcterms:W3CDTF">2012-12-19T02:36:50Z</dcterms:created>
  <dcterms:modified xsi:type="dcterms:W3CDTF">2021-12-24T07:33:00Z</dcterms:modified>
</cp:coreProperties>
</file>