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584" r:id="rId2"/>
    <p:sldId id="753" r:id="rId3"/>
    <p:sldId id="585" r:id="rId4"/>
    <p:sldId id="667" r:id="rId5"/>
    <p:sldId id="670" r:id="rId6"/>
    <p:sldId id="770" r:id="rId7"/>
    <p:sldId id="771" r:id="rId8"/>
    <p:sldId id="772" r:id="rId9"/>
    <p:sldId id="773" r:id="rId10"/>
    <p:sldId id="589" r:id="rId11"/>
    <p:sldId id="715" r:id="rId12"/>
    <p:sldId id="774" r:id="rId13"/>
    <p:sldId id="603" r:id="rId14"/>
    <p:sldId id="755" r:id="rId15"/>
    <p:sldId id="643" r:id="rId16"/>
    <p:sldId id="644" r:id="rId17"/>
    <p:sldId id="645" r:id="rId18"/>
    <p:sldId id="647" r:id="rId19"/>
    <p:sldId id="756" r:id="rId20"/>
    <p:sldId id="757" r:id="rId21"/>
    <p:sldId id="744" r:id="rId22"/>
    <p:sldId id="745" r:id="rId23"/>
    <p:sldId id="746" r:id="rId24"/>
    <p:sldId id="758" r:id="rId25"/>
    <p:sldId id="759" r:id="rId26"/>
    <p:sldId id="760" r:id="rId27"/>
    <p:sldId id="747" r:id="rId28"/>
    <p:sldId id="748" r:id="rId29"/>
    <p:sldId id="749" r:id="rId30"/>
    <p:sldId id="761" r:id="rId31"/>
    <p:sldId id="762" r:id="rId32"/>
    <p:sldId id="763" r:id="rId33"/>
    <p:sldId id="750" r:id="rId34"/>
    <p:sldId id="751" r:id="rId35"/>
    <p:sldId id="752" r:id="rId36"/>
    <p:sldId id="764" r:id="rId37"/>
    <p:sldId id="718" r:id="rId38"/>
    <p:sldId id="735" r:id="rId39"/>
    <p:sldId id="730" r:id="rId40"/>
    <p:sldId id="682" r:id="rId41"/>
    <p:sldId id="738" r:id="rId42"/>
    <p:sldId id="688" r:id="rId43"/>
    <p:sldId id="699" r:id="rId44"/>
    <p:sldId id="681" r:id="rId45"/>
    <p:sldId id="684" r:id="rId46"/>
    <p:sldId id="685" r:id="rId47"/>
    <p:sldId id="736" r:id="rId48"/>
    <p:sldId id="768" r:id="rId49"/>
    <p:sldId id="769" r:id="rId50"/>
    <p:sldId id="710" r:id="rId51"/>
    <p:sldId id="728" r:id="rId52"/>
    <p:sldId id="739" r:id="rId53"/>
    <p:sldId id="766" r:id="rId54"/>
  </p:sldIdLst>
  <p:sldSz cx="12192000" cy="6858000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CEFDE"/>
    <a:srgbClr val="FFFFCC"/>
    <a:srgbClr val="0000FF"/>
    <a:srgbClr val="6CA62C"/>
    <a:srgbClr val="1F5B42"/>
    <a:srgbClr val="008000"/>
    <a:srgbClr val="800000"/>
    <a:srgbClr val="9D813F"/>
    <a:srgbClr val="3A2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652" y="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華康魏碑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華康魏碑體" pitchFamily="65" charset="-120"/>
              </a:defRPr>
            </a:lvl1pPr>
          </a:lstStyle>
          <a:p>
            <a:fld id="{D8660F8B-0D9C-4296-906D-C18F262F8D25}" type="datetimeFigureOut">
              <a:rPr lang="zh-TW" altLang="en-US"/>
              <a:pPr/>
              <a:t>2021/5/9</a:t>
            </a:fld>
            <a:endParaRPr lang="en-US" altLang="zh-TW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華康魏碑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華康魏碑體" pitchFamily="65" charset="-120"/>
              </a:defRPr>
            </a:lvl1pPr>
          </a:lstStyle>
          <a:p>
            <a:fld id="{5A3CC1D2-E2AE-4405-A1FB-83674CE4FBF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C1D2-E2AE-4405-A1FB-83674CE4FBF0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179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37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793839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39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48719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40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869580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41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67161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42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815176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43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09638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44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9650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EAB941-62A2-4DE6-A3EF-2670AB1A7C48}" type="slidenum">
              <a:rPr lang="zh-TW" altLang="en-US" sz="1200"/>
              <a:pPr algn="r" eaLnBrk="1" hangingPunct="1"/>
              <a:t>45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989275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5325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ACD054-D134-4A53-BA6F-26BA470DB224}" type="slidenum">
              <a:rPr lang="zh-TW" altLang="en-US" sz="1200"/>
              <a:pPr algn="r" eaLnBrk="1" hangingPunct="1"/>
              <a:t>46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55467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algn="r" eaLnBrk="1" hangingPunct="1"/>
            <a:fld id="{7DD3B0ED-0FDD-4C4F-8295-5B002019DB97}" type="slidenum">
              <a:rPr lang="zh-TW" altLang="en-US" sz="1300">
                <a:ea typeface="新細明體" panose="02020500000000000000" pitchFamily="18" charset="-120"/>
              </a:rPr>
              <a:pPr algn="r" eaLnBrk="1" hangingPunct="1"/>
              <a:t>47</a:t>
            </a:fld>
            <a:endParaRPr lang="en-US" altLang="zh-TW" sz="1300">
              <a:ea typeface="新細明體" panose="02020500000000000000" pitchFamily="18" charset="-120"/>
            </a:endParaRPr>
          </a:p>
        </p:txBody>
      </p:sp>
      <p:sp>
        <p:nvSpPr>
          <p:cNvPr id="79974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algn="r" eaLnBrk="1" hangingPunct="1"/>
            <a:fld id="{8D9A0286-AAAC-4BC9-888F-08388F18BC51}" type="slidenum">
              <a:rPr lang="zh-TW" altLang="en-US" sz="1300">
                <a:ea typeface="新細明體" panose="02020500000000000000" pitchFamily="18" charset="-120"/>
              </a:rPr>
              <a:pPr algn="r" eaLnBrk="1" hangingPunct="1"/>
              <a:t>47</a:t>
            </a:fld>
            <a:endParaRPr lang="en-US" altLang="zh-TW" sz="1300">
              <a:ea typeface="新細明體" panose="02020500000000000000" pitchFamily="18" charset="-120"/>
            </a:endParaRPr>
          </a:p>
        </p:txBody>
      </p:sp>
      <p:sp>
        <p:nvSpPr>
          <p:cNvPr id="79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974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2032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47491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algn="r" eaLnBrk="1" hangingPunct="1"/>
            <a:fld id="{7DD3B0ED-0FDD-4C4F-8295-5B002019DB97}" type="slidenum">
              <a:rPr lang="zh-TW" altLang="en-US" sz="1300">
                <a:ea typeface="新細明體" panose="02020500000000000000" pitchFamily="18" charset="-120"/>
              </a:rPr>
              <a:pPr algn="r" eaLnBrk="1" hangingPunct="1"/>
              <a:t>49</a:t>
            </a:fld>
            <a:endParaRPr lang="en-US" altLang="zh-TW" sz="1300">
              <a:ea typeface="新細明體" panose="02020500000000000000" pitchFamily="18" charset="-120"/>
            </a:endParaRPr>
          </a:p>
        </p:txBody>
      </p:sp>
      <p:sp>
        <p:nvSpPr>
          <p:cNvPr id="79974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742950" indent="-28575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11430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marL="16002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marL="2057400" indent="-228600" defTabSz="955675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algn="r" eaLnBrk="1" hangingPunct="1"/>
            <a:fld id="{8D9A0286-AAAC-4BC9-888F-08388F18BC51}" type="slidenum">
              <a:rPr lang="zh-TW" altLang="en-US" sz="1300">
                <a:ea typeface="新細明體" panose="02020500000000000000" pitchFamily="18" charset="-120"/>
              </a:rPr>
              <a:pPr algn="r" eaLnBrk="1" hangingPunct="1"/>
              <a:t>49</a:t>
            </a:fld>
            <a:endParaRPr lang="en-US" altLang="zh-TW" sz="1300">
              <a:ea typeface="新細明體" panose="02020500000000000000" pitchFamily="18" charset="-120"/>
            </a:endParaRPr>
          </a:p>
        </p:txBody>
      </p:sp>
      <p:sp>
        <p:nvSpPr>
          <p:cNvPr id="79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974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4571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7922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0203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04591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9637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6746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31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65794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D5763-0F85-43A3-AF2B-A0B33F212825}" type="slidenum">
              <a:rPr lang="zh-TW" altLang="en-US" smtClean="0"/>
              <a:pPr/>
              <a:t>32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5901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A061F-88A1-43AA-8DF2-B1F947D342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801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354D6-5906-4217-84BC-10B74A4D6C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258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A2B84-27E3-41DC-B8A3-423BB2C359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8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C59F1-039C-465E-870F-FB1215331F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231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7FEC5-AB9C-4999-B4BB-B262CAE5B9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68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E557B-F561-4721-ACC0-3D8E92559F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146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81C89-DEFA-4B79-BB3A-E5B6C229C8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7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E897D-AD5F-4C9C-B009-3ADF9E6289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65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22BA9-C6DC-445C-BD08-C3374FA70F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188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3C638-90A1-438E-9DFA-5395A11427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539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53979-8227-467B-8166-FB388EF829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70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19E8330F-C140-469B-A2AF-849D840F9CF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775520" y="3443494"/>
            <a:ext cx="3909308" cy="2874491"/>
          </a:xfrm>
          <a:prstGeom prst="rtTriangle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-1223" r="-172" b="5807"/>
          <a:stretch/>
        </p:blipFill>
        <p:spPr>
          <a:xfrm rot="10462675">
            <a:off x="4094172" y="3506052"/>
            <a:ext cx="4636763" cy="3461672"/>
          </a:xfrm>
          <a:prstGeom prst="rtTriangle">
            <a:avLst/>
          </a:prstGeom>
          <a:ln>
            <a:solidFill>
              <a:srgbClr val="FCEFDE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-196531"/>
            <a:ext cx="8064896" cy="46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2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03515" y="764704"/>
            <a:ext cx="23526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4000" b="1">
                <a:latin typeface="微軟正黑體" panose="020B0604030504040204" pitchFamily="34" charset="-120"/>
              </a:rPr>
              <a:t>規則說明</a:t>
            </a:r>
            <a:r>
              <a:rPr lang="en-US" altLang="zh-TW" sz="4000" b="1">
                <a:latin typeface="微軟正黑體" panose="020B0604030504040204" pitchFamily="34" charset="-120"/>
              </a:rPr>
              <a:t>:</a:t>
            </a:r>
            <a:endParaRPr lang="zh-TW" altLang="en-US" b="1"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66666" y="1845564"/>
            <a:ext cx="6169694" cy="3888904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54013" indent="-354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舉例來說，如果持有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♦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的小明與持有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♣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的小華以</a:t>
            </a:r>
            <a:r>
              <a:rPr lang="en-US" altLang="zh-TW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成交</a:t>
            </a:r>
            <a:endParaRPr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小明得到的好處為</a:t>
            </a:r>
          </a:p>
          <a:p>
            <a:pPr marL="354013" indent="-354013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 </a:t>
            </a:r>
            <a:r>
              <a:rPr lang="en-US" altLang="zh-TW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</a:t>
            </a:r>
            <a:r>
              <a:rPr lang="zh-TW" altLang="en-US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小華的利潤則是</a:t>
            </a:r>
          </a:p>
          <a:p>
            <a:pPr marL="354013" indent="-354013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78 </a:t>
            </a:r>
            <a:r>
              <a:rPr lang="en-US" altLang="zh-TW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endParaRPr lang="zh-TW" altLang="en-US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673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680176" y="3645024"/>
            <a:ext cx="4618935" cy="2773542"/>
            <a:chOff x="8494864" y="4231758"/>
            <a:chExt cx="3909278" cy="2326058"/>
          </a:xfrm>
        </p:grpSpPr>
        <p:sp>
          <p:nvSpPr>
            <p:cNvPr id="4" name="手繪多邊形 3"/>
            <p:cNvSpPr/>
            <p:nvPr/>
          </p:nvSpPr>
          <p:spPr>
            <a:xfrm>
              <a:off x="10448260" y="4231758"/>
              <a:ext cx="1793359" cy="1963479"/>
            </a:xfrm>
            <a:custGeom>
              <a:avLst/>
              <a:gdLst>
                <a:gd name="connsiteX0" fmla="*/ 786810 w 1793359"/>
                <a:gd name="connsiteY0" fmla="*/ 0 h 1963479"/>
                <a:gd name="connsiteX1" fmla="*/ 1793359 w 1793359"/>
                <a:gd name="connsiteY1" fmla="*/ 567070 h 1963479"/>
                <a:gd name="connsiteX2" fmla="*/ 1034903 w 1793359"/>
                <a:gd name="connsiteY2" fmla="*/ 1963479 h 1963479"/>
                <a:gd name="connsiteX3" fmla="*/ 0 w 1793359"/>
                <a:gd name="connsiteY3" fmla="*/ 1396409 h 1963479"/>
                <a:gd name="connsiteX4" fmla="*/ 786810 w 1793359"/>
                <a:gd name="connsiteY4" fmla="*/ 0 h 196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3359" h="1963479">
                  <a:moveTo>
                    <a:pt x="786810" y="0"/>
                  </a:moveTo>
                  <a:lnTo>
                    <a:pt x="1793359" y="567070"/>
                  </a:lnTo>
                  <a:lnTo>
                    <a:pt x="1034903" y="1963479"/>
                  </a:lnTo>
                  <a:lnTo>
                    <a:pt x="0" y="1396409"/>
                  </a:lnTo>
                  <a:lnTo>
                    <a:pt x="7868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728270">
              <a:off x="8494864" y="4339774"/>
              <a:ext cx="3909278" cy="2218042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27448" y="403449"/>
            <a:ext cx="23526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4000" b="1">
                <a:latin typeface="微軟正黑體" panose="020B0604030504040204" pitchFamily="34" charset="-120"/>
              </a:rPr>
              <a:t>規則說明</a:t>
            </a:r>
            <a:r>
              <a:rPr lang="en-US" altLang="zh-TW" sz="4000" b="1">
                <a:latin typeface="微軟正黑體" panose="020B0604030504040204" pitchFamily="34" charset="-120"/>
              </a:rPr>
              <a:t>:</a:t>
            </a:r>
            <a:endParaRPr lang="zh-TW" altLang="en-US" b="1"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438470" y="1484784"/>
            <a:ext cx="8257929" cy="1044354"/>
          </a:xfrm>
        </p:spPr>
        <p:txBody>
          <a:bodyPr/>
          <a:lstStyle/>
          <a:p>
            <a:pPr marL="354013" indent="-3540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買賣一旦成交，請雙方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一起帶著撲克牌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</a:t>
            </a:r>
            <a:r>
              <a:rPr lang="zh-TW" altLang="en-US" sz="3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</a:t>
            </a:r>
            <a:r>
              <a:rPr lang="zh-TW" altLang="en-US" sz="36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天鵝 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完成交易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籌碼給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328933" y="1363386"/>
            <a:ext cx="8655496" cy="132291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/>
          </p:cNvSpPr>
          <p:nvPr/>
        </p:nvSpPr>
        <p:spPr bwMode="auto">
          <a:xfrm>
            <a:off x="1435141" y="2924944"/>
            <a:ext cx="8501062" cy="110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</a:rPr>
              <a:t>買賣均須在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自願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</a:rPr>
              <a:t>的前提下進行，不能強迫，申報交易結果後也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不能反悔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</a:rPr>
              <a:t>。</a:t>
            </a: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1642365" y="4015705"/>
            <a:ext cx="6397848" cy="1933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spcBef>
                <a:spcPct val="50000"/>
              </a:spcBef>
              <a:buNone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小測驗</a:t>
            </a:r>
            <a:r>
              <a:rPr lang="en-US" altLang="zh-TW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當小明抽到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♥</a:t>
            </a:r>
            <a:r>
              <a:rPr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小華抽到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♠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當老王抽到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♣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小強抽到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♠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kern="0" dirty="0">
              <a:solidFill>
                <a:srgbClr val="0000CC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97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1805" b="18971"/>
          <a:stretch/>
        </p:blipFill>
        <p:spPr>
          <a:xfrm>
            <a:off x="14007" y="3692841"/>
            <a:ext cx="12177994" cy="31651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4451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2" name="群組 1"/>
          <p:cNvGrpSpPr/>
          <p:nvPr/>
        </p:nvGrpSpPr>
        <p:grpSpPr>
          <a:xfrm>
            <a:off x="1775520" y="5393334"/>
            <a:ext cx="1584176" cy="792088"/>
            <a:chOff x="251520" y="4821449"/>
            <a:chExt cx="1584176" cy="792088"/>
          </a:xfrm>
        </p:grpSpPr>
        <p:sp>
          <p:nvSpPr>
            <p:cNvPr id="16" name="圓角矩形 15"/>
            <p:cNvSpPr/>
            <p:nvPr/>
          </p:nvSpPr>
          <p:spPr>
            <a:xfrm>
              <a:off x="251520" y="4821449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51520" y="4968170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</a:rPr>
                <a:t>賣方 ♣</a:t>
              </a:r>
              <a:r>
                <a:rPr lang="en-US" altLang="zh-TW" b="1" dirty="0">
                  <a:latin typeface="微軟正黑體" panose="020B0604030504040204" pitchFamily="34" charset="-120"/>
                </a:rPr>
                <a:t>5</a:t>
              </a:r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858316" y="5369037"/>
            <a:ext cx="1552076" cy="792088"/>
            <a:chOff x="7334316" y="4797152"/>
            <a:chExt cx="1552076" cy="792088"/>
          </a:xfrm>
        </p:grpSpPr>
        <p:sp>
          <p:nvSpPr>
            <p:cNvPr id="17" name="圓角矩形 16"/>
            <p:cNvSpPr/>
            <p:nvPr/>
          </p:nvSpPr>
          <p:spPr>
            <a:xfrm>
              <a:off x="7334316" y="4797152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334316" y="4941168"/>
              <a:ext cx="155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買方 ♦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J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503712" y="5076830"/>
            <a:ext cx="4936354" cy="1520525"/>
            <a:chOff x="1979712" y="4504942"/>
            <a:chExt cx="4936354" cy="152052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2051720" y="5085184"/>
              <a:ext cx="48643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>
              <a:off x="1979712" y="5445224"/>
              <a:ext cx="4896544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3635895" y="4504942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</a:rPr>
                <a:t>商品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997350" y="5502247"/>
              <a:ext cx="3014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籌碼 </a:t>
              </a:r>
              <a:r>
                <a:rPr lang="zh-TW" altLang="en-US" b="1" dirty="0">
                  <a:solidFill>
                    <a:srgbClr val="C00000"/>
                  </a:solidFill>
                </a:rPr>
                <a:t>成交價格 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71246" y="3363620"/>
            <a:ext cx="2056602" cy="2160846"/>
            <a:chOff x="1147246" y="2791735"/>
            <a:chExt cx="2056602" cy="2160846"/>
          </a:xfrm>
        </p:grpSpPr>
        <p:grpSp>
          <p:nvGrpSpPr>
            <p:cNvPr id="9" name="群組 8"/>
            <p:cNvGrpSpPr/>
            <p:nvPr/>
          </p:nvGrpSpPr>
          <p:grpSpPr>
            <a:xfrm>
              <a:off x="1475656" y="2791735"/>
              <a:ext cx="1728192" cy="2160846"/>
              <a:chOff x="1475656" y="2791735"/>
              <a:chExt cx="1728192" cy="2160846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1475656" y="2791735"/>
                <a:ext cx="1728192" cy="1656184"/>
                <a:chOff x="1115616" y="2708920"/>
                <a:chExt cx="1728192" cy="1656184"/>
              </a:xfrm>
            </p:grpSpPr>
            <p:cxnSp>
              <p:nvCxnSpPr>
                <p:cNvPr id="6" name="直線單箭頭接點 5"/>
                <p:cNvCxnSpPr/>
                <p:nvPr/>
              </p:nvCxnSpPr>
              <p:spPr>
                <a:xfrm flipH="1">
                  <a:off x="1115616" y="2708920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單箭頭接點 9"/>
                <p:cNvCxnSpPr/>
                <p:nvPr/>
              </p:nvCxnSpPr>
              <p:spPr>
                <a:xfrm flipV="1">
                  <a:off x="1403648" y="2924944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文字方塊 7"/>
              <p:cNvSpPr txBox="1"/>
              <p:nvPr/>
            </p:nvSpPr>
            <p:spPr>
              <a:xfrm rot="18873318">
                <a:off x="1733433" y="3646855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</a:rPr>
                  <a:t>籌碼</a:t>
                </a:r>
                <a:r>
                  <a:rPr lang="en-US" altLang="zh-TW" b="1" dirty="0">
                    <a:solidFill>
                      <a:srgbClr val="FF0000"/>
                    </a:solidFill>
                  </a:rPr>
                  <a:t>50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 rot="18943044">
              <a:off x="1147246" y="3052003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</a:rPr>
                <a:t>商品</a:t>
              </a:r>
              <a:endParaRPr lang="zh-TW" altLang="en-US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464155" y="2870422"/>
            <a:ext cx="1672997" cy="2509315"/>
            <a:chOff x="5940152" y="2298534"/>
            <a:chExt cx="1672997" cy="2509315"/>
          </a:xfrm>
        </p:grpSpPr>
        <p:grpSp>
          <p:nvGrpSpPr>
            <p:cNvPr id="25" name="群組 24"/>
            <p:cNvGrpSpPr/>
            <p:nvPr/>
          </p:nvGrpSpPr>
          <p:grpSpPr>
            <a:xfrm>
              <a:off x="5940152" y="2780928"/>
              <a:ext cx="1672997" cy="2026921"/>
              <a:chOff x="5940152" y="2780928"/>
              <a:chExt cx="1672997" cy="2026921"/>
            </a:xfrm>
          </p:grpSpPr>
          <p:grpSp>
            <p:nvGrpSpPr>
              <p:cNvPr id="13" name="群組 12"/>
              <p:cNvGrpSpPr/>
              <p:nvPr/>
            </p:nvGrpSpPr>
            <p:grpSpPr>
              <a:xfrm rot="10800000" flipV="1">
                <a:off x="5940152" y="2780928"/>
                <a:ext cx="1672997" cy="1764196"/>
                <a:chOff x="1115616" y="2708920"/>
                <a:chExt cx="1728192" cy="1656184"/>
              </a:xfrm>
            </p:grpSpPr>
            <p:cxnSp>
              <p:nvCxnSpPr>
                <p:cNvPr id="14" name="直線單箭頭接點 13"/>
                <p:cNvCxnSpPr/>
                <p:nvPr/>
              </p:nvCxnSpPr>
              <p:spPr>
                <a:xfrm flipH="1">
                  <a:off x="1115616" y="2708920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單箭頭接點 14"/>
                <p:cNvCxnSpPr/>
                <p:nvPr/>
              </p:nvCxnSpPr>
              <p:spPr>
                <a:xfrm flipV="1">
                  <a:off x="1403648" y="2924944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文字方塊 19"/>
              <p:cNvSpPr txBox="1"/>
              <p:nvPr/>
            </p:nvSpPr>
            <p:spPr>
              <a:xfrm rot="2930968">
                <a:off x="5470223" y="3682143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atin typeface="微軟正黑體" panose="020B0604030504040204" pitchFamily="34" charset="-120"/>
                  </a:rPr>
                  <a:t>商品</a:t>
                </a:r>
                <a:endParaRPr lang="zh-TW" altLang="en-US" dirty="0"/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 rot="2885896">
              <a:off x="6121992" y="3081040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籌碼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110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96752"/>
            <a:ext cx="8717280" cy="1554480"/>
          </a:xfrm>
          <a:prstGeom prst="rect">
            <a:avLst/>
          </a:prstGeom>
        </p:spPr>
      </p:pic>
      <p:pic>
        <p:nvPicPr>
          <p:cNvPr id="33" name="Picture 5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5" y="151578"/>
            <a:ext cx="2945174" cy="314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3707310" y="116632"/>
            <a:ext cx="505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你認為老天鵝扮演什麼角色呢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44721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962789" y="83671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3200" b="1" dirty="0"/>
              <a:t>請每</a:t>
            </a:r>
            <a:r>
              <a:rPr lang="zh-TW" altLang="en-US" sz="3200" b="1" dirty="0" smtClean="0"/>
              <a:t>位遊戲玩家找</a:t>
            </a:r>
            <a:r>
              <a:rPr lang="zh-TW" altLang="en-US" sz="3200" b="1" dirty="0" smtClean="0"/>
              <a:t>主持人抽</a:t>
            </a:r>
            <a:r>
              <a:rPr lang="zh-TW" altLang="en-US" sz="3200" b="1" dirty="0"/>
              <a:t>一張撲克牌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967339" y="1402323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填寫學習單第 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1 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題的上半部</a:t>
            </a:r>
            <a:endParaRPr lang="zh-TW" altLang="en-US" sz="32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b="25177"/>
          <a:stretch/>
        </p:blipFill>
        <p:spPr>
          <a:xfrm>
            <a:off x="2197736" y="2285114"/>
            <a:ext cx="8220416" cy="3880187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>
            <a:off x="5046808" y="4085314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810679" y="4785730"/>
            <a:ext cx="43105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157077" y="5198614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J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911698" y="5578318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110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5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0" grpId="0" animBg="1"/>
      <p:bldP spid="12" grpId="0" animBg="1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2780928"/>
            <a:ext cx="8229600" cy="2620888"/>
          </a:xfrm>
          <a:ln w="19050">
            <a:solidFill>
              <a:srgbClr val="0000CC"/>
            </a:solidFill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第一回合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967339" y="1834374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</a:rPr>
              <a:t>成交</a:t>
            </a:r>
            <a:r>
              <a:rPr lang="zh-TW" altLang="en-US" sz="3200" b="1" dirty="0">
                <a:solidFill>
                  <a:srgbClr val="0000CC"/>
                </a:solidFill>
              </a:rPr>
              <a:t>雙方請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帶</a:t>
            </a:r>
            <a:r>
              <a:rPr lang="zh-TW" altLang="en-US" sz="3200" b="1" dirty="0">
                <a:solidFill>
                  <a:srgbClr val="FF0000"/>
                </a:solidFill>
              </a:rPr>
              <a:t>著籌碼</a:t>
            </a:r>
            <a:r>
              <a:rPr lang="zh-TW" altLang="en-US" sz="3200" b="1" dirty="0">
                <a:solidFill>
                  <a:srgbClr val="0000CC"/>
                </a:solidFill>
              </a:rPr>
              <a:t>找               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完成交易</a:t>
            </a:r>
            <a:endParaRPr lang="zh-TW" altLang="en-US" sz="3200" b="1" dirty="0">
              <a:solidFill>
                <a:srgbClr val="0000CC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64404" y="1844827"/>
            <a:ext cx="14157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老</a:t>
            </a:r>
            <a:r>
              <a:rPr lang="zh-TW" altLang="en-US" sz="3200" b="1" dirty="0">
                <a:solidFill>
                  <a:schemeClr val="bg1"/>
                </a:solidFill>
              </a:rPr>
              <a:t>天鵝</a:t>
            </a:r>
          </a:p>
        </p:txBody>
      </p:sp>
    </p:spTree>
    <p:extLst>
      <p:ext uri="{BB962C8B-B14F-4D97-AF65-F5344CB8AC3E}">
        <p14:creationId xmlns:p14="http://schemas.microsoft.com/office/powerpoint/2010/main" val="42723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3075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6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4199974089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4099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0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96743599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 dirty="0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sp>
        <p:nvSpPr>
          <p:cNvPr id="5123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4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275116164"/>
      </p:ext>
    </p:extLst>
  </p:cSld>
  <p:clrMapOvr>
    <a:masterClrMapping/>
  </p:clrMapOvr>
  <p:transition advClick="0"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2413248" y="160040"/>
            <a:ext cx="6995120" cy="1324744"/>
          </a:xfrm>
          <a:ln w="19050">
            <a:noFill/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請沒有成交的買賣方交回撲克牌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請完成學習單第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題的下半部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36" y="1565037"/>
            <a:ext cx="8220416" cy="5185798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5046808" y="3365237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810679" y="4065653"/>
            <a:ext cx="43105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157077" y="4478537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J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11698" y="485824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110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800847" y="5793845"/>
            <a:ext cx="43105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015880" y="6183381"/>
            <a:ext cx="61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32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96775" y="6237643"/>
            <a:ext cx="32960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l"/>
            <a:r>
              <a:rPr lang="zh-TW" altLang="en-US" b="1" dirty="0" smtClean="0">
                <a:solidFill>
                  <a:srgbClr val="FFFF00"/>
                </a:solidFill>
              </a:rPr>
              <a:t>如果沒有成交就打</a:t>
            </a:r>
            <a:r>
              <a:rPr lang="en-US" altLang="zh-TW" b="1" dirty="0" smtClean="0">
                <a:solidFill>
                  <a:srgbClr val="FFFF00"/>
                </a:solidFill>
              </a:rPr>
              <a:t>X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018294" y="5352465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78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976383" y="4928473"/>
            <a:ext cx="13051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800" dirty="0" smtClean="0">
                <a:latin typeface="微軟正黑體" panose="020B0604030504040204" pitchFamily="34" charset="-120"/>
              </a:rPr>
              <a:t>X</a:t>
            </a:r>
            <a:endParaRPr lang="zh-TW" altLang="en-US" sz="1380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1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962789" y="83671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3200" b="1" dirty="0"/>
              <a:t>請每</a:t>
            </a:r>
            <a:r>
              <a:rPr lang="zh-TW" altLang="en-US" sz="3200" b="1" dirty="0" smtClean="0"/>
              <a:t>位遊戲玩家找</a:t>
            </a:r>
            <a:r>
              <a:rPr lang="zh-TW" altLang="en-US" sz="3200" b="1" dirty="0"/>
              <a:t>主持人抽一張撲克牌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967339" y="1402323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填寫學習單第 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1 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題的上半部</a:t>
            </a:r>
            <a:endParaRPr lang="zh-TW" altLang="en-US" sz="32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b="25177"/>
          <a:stretch/>
        </p:blipFill>
        <p:spPr>
          <a:xfrm>
            <a:off x="2197736" y="2285114"/>
            <a:ext cx="8220416" cy="3880187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>
            <a:off x="6342846" y="4085314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921072" y="4725144"/>
            <a:ext cx="1368152" cy="144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7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0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342334" y="1758529"/>
            <a:ext cx="8434186" cy="3182639"/>
          </a:xfrm>
        </p:spPr>
        <p:txBody>
          <a:bodyPr/>
          <a:lstStyle/>
          <a:p>
            <a:pPr marL="354013" indent="-3540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共進行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個回合</a:t>
            </a:r>
            <a:endParaRPr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每組的基本籌碼為 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Ecoins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遊戲結束後，以手上增加的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籌碼總量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計分</a:t>
            </a:r>
          </a:p>
          <a:p>
            <a:pPr marL="354013" indent="-3540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遊戲玩家在每一回合都會抽取一張撲克牌，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請確保別組無法看到這張牌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03515" y="764704"/>
            <a:ext cx="23526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4000" b="1">
                <a:latin typeface="微軟正黑體" panose="020B0604030504040204" pitchFamily="34" charset="-120"/>
              </a:rPr>
              <a:t>規則說明</a:t>
            </a:r>
            <a:r>
              <a:rPr lang="en-US" altLang="zh-TW" sz="4000" b="1">
                <a:latin typeface="微軟正黑體" panose="020B0604030504040204" pitchFamily="34" charset="-120"/>
              </a:rPr>
              <a:t>:</a:t>
            </a:r>
            <a:endParaRPr lang="zh-TW" altLang="en-US" b="1">
              <a:latin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43872" y="5129897"/>
            <a:ext cx="5112568" cy="132343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請注意：本活動有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一定的機運成分存在</a:t>
            </a:r>
          </a:p>
        </p:txBody>
      </p:sp>
    </p:spTree>
    <p:extLst>
      <p:ext uri="{BB962C8B-B14F-4D97-AF65-F5344CB8AC3E}">
        <p14:creationId xmlns:p14="http://schemas.microsoft.com/office/powerpoint/2010/main" val="2683410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981200" y="2780928"/>
            <a:ext cx="8229600" cy="2620888"/>
          </a:xfrm>
          <a:ln w="19050">
            <a:solidFill>
              <a:srgbClr val="0000CC"/>
            </a:solidFill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第一回合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第二回合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2063552" y="3097560"/>
            <a:ext cx="5400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967339" y="1834374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</a:rPr>
              <a:t>成交</a:t>
            </a:r>
            <a:r>
              <a:rPr lang="zh-TW" altLang="en-US" sz="3200" b="1" dirty="0">
                <a:solidFill>
                  <a:srgbClr val="0000CC"/>
                </a:solidFill>
              </a:rPr>
              <a:t>雙方請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帶</a:t>
            </a:r>
            <a:r>
              <a:rPr lang="zh-TW" altLang="en-US" sz="3200" b="1" dirty="0">
                <a:solidFill>
                  <a:srgbClr val="FF0000"/>
                </a:solidFill>
              </a:rPr>
              <a:t>著籌碼</a:t>
            </a:r>
            <a:r>
              <a:rPr lang="zh-TW" altLang="en-US" sz="3200" b="1" dirty="0">
                <a:solidFill>
                  <a:srgbClr val="0000CC"/>
                </a:solidFill>
              </a:rPr>
              <a:t>找               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完成交易</a:t>
            </a:r>
            <a:endParaRPr lang="zh-TW" altLang="en-US" sz="3200" b="1" dirty="0">
              <a:solidFill>
                <a:srgbClr val="0000CC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264404" y="1844827"/>
            <a:ext cx="14157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老</a:t>
            </a:r>
            <a:r>
              <a:rPr lang="zh-TW" altLang="en-US" sz="3200" b="1" dirty="0">
                <a:solidFill>
                  <a:schemeClr val="bg1"/>
                </a:solidFill>
              </a:rPr>
              <a:t>天鵝</a:t>
            </a:r>
          </a:p>
        </p:txBody>
      </p:sp>
    </p:spTree>
    <p:extLst>
      <p:ext uri="{BB962C8B-B14F-4D97-AF65-F5344CB8AC3E}">
        <p14:creationId xmlns:p14="http://schemas.microsoft.com/office/powerpoint/2010/main" val="8657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3075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6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4255864784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4099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0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862666076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 dirty="0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sp>
        <p:nvSpPr>
          <p:cNvPr id="5123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4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592016065"/>
      </p:ext>
    </p:extLst>
  </p:cSld>
  <p:clrMapOvr>
    <a:masterClrMapping/>
  </p:clrMapOvr>
  <p:transition advClick="0"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2413248" y="160040"/>
            <a:ext cx="6995120" cy="1324744"/>
          </a:xfrm>
          <a:ln w="19050">
            <a:noFill/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請沒有成交的買賣方交回撲克牌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請完成學習單第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題的下半部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36" y="1565037"/>
            <a:ext cx="8220416" cy="5185798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6342949" y="3365237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21072" y="5301211"/>
            <a:ext cx="1368152" cy="144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8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962789" y="83671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3200" b="1" dirty="0"/>
              <a:t>請每</a:t>
            </a:r>
            <a:r>
              <a:rPr lang="zh-TW" altLang="en-US" sz="3200" b="1" dirty="0" smtClean="0"/>
              <a:t>位遊戲玩家找</a:t>
            </a:r>
            <a:r>
              <a:rPr lang="zh-TW" altLang="en-US" sz="3200" b="1" dirty="0"/>
              <a:t>主持人抽一張撲克牌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967339" y="1402323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填寫學習單第 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1 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題的上半部</a:t>
            </a:r>
            <a:endParaRPr lang="zh-TW" altLang="en-US" sz="32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b="25177"/>
          <a:stretch/>
        </p:blipFill>
        <p:spPr>
          <a:xfrm>
            <a:off x="2197736" y="2285114"/>
            <a:ext cx="8220416" cy="3880187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>
            <a:off x="7608168" y="4085314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196668" y="4725144"/>
            <a:ext cx="1368152" cy="144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2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0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981200" y="2780928"/>
            <a:ext cx="8229600" cy="2620888"/>
          </a:xfrm>
          <a:ln w="19050">
            <a:solidFill>
              <a:srgbClr val="0000CC"/>
            </a:solidFill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第一回合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第二回合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第三回合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喊價競標 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2063552" y="3097560"/>
            <a:ext cx="5400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063552" y="3745632"/>
            <a:ext cx="5400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1141538">
            <a:off x="7405279" y="4255851"/>
            <a:ext cx="2860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FF3300"/>
                </a:solidFill>
                <a:latin typeface="Myriad Web Pro" pitchFamily="34" charset="0"/>
                <a:ea typeface="新細明體" panose="02020500000000000000" pitchFamily="18" charset="-120"/>
              </a:rPr>
              <a:t>23 BUY ~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 rot="453773">
            <a:off x="7192634" y="3152017"/>
            <a:ext cx="3530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800" b="1">
                <a:latin typeface="Myriad Web Pro" pitchFamily="34" charset="0"/>
                <a:ea typeface="新細明體" panose="02020500000000000000" pitchFamily="18" charset="-120"/>
              </a:rPr>
              <a:t>107 SELL !!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967339" y="1834374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</a:rPr>
              <a:t>成交</a:t>
            </a:r>
            <a:r>
              <a:rPr lang="zh-TW" altLang="en-US" sz="3200" b="1" dirty="0">
                <a:solidFill>
                  <a:srgbClr val="0000CC"/>
                </a:solidFill>
              </a:rPr>
              <a:t>雙方請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帶</a:t>
            </a:r>
            <a:r>
              <a:rPr lang="zh-TW" altLang="en-US" sz="3200" b="1" dirty="0">
                <a:solidFill>
                  <a:srgbClr val="FF0000"/>
                </a:solidFill>
              </a:rPr>
              <a:t>著籌碼</a:t>
            </a:r>
            <a:r>
              <a:rPr lang="zh-TW" altLang="en-US" sz="3200" b="1" dirty="0">
                <a:solidFill>
                  <a:srgbClr val="0000CC"/>
                </a:solidFill>
              </a:rPr>
              <a:t>找               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完成交易</a:t>
            </a:r>
            <a:endParaRPr lang="zh-TW" altLang="en-US" sz="3200" b="1" dirty="0">
              <a:solidFill>
                <a:srgbClr val="0000CC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64404" y="1844827"/>
            <a:ext cx="14157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老</a:t>
            </a:r>
            <a:r>
              <a:rPr lang="zh-TW" altLang="en-US" sz="3200" b="1" dirty="0">
                <a:solidFill>
                  <a:schemeClr val="bg1"/>
                </a:solidFill>
              </a:rPr>
              <a:t>天鵝</a:t>
            </a:r>
          </a:p>
        </p:txBody>
      </p:sp>
    </p:spTree>
    <p:extLst>
      <p:ext uri="{BB962C8B-B14F-4D97-AF65-F5344CB8AC3E}">
        <p14:creationId xmlns:p14="http://schemas.microsoft.com/office/powerpoint/2010/main" val="39423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3075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6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547104125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4099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0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15725703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 dirty="0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sp>
        <p:nvSpPr>
          <p:cNvPr id="5123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4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2752223673"/>
      </p:ext>
    </p:extLst>
  </p:cSld>
  <p:clrMapOvr>
    <a:masterClrMapping/>
  </p:clrMapOvr>
  <p:transition advClick="0"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4063" y="1990055"/>
            <a:ext cx="8229600" cy="1762889"/>
          </a:xfrm>
        </p:spPr>
        <p:txBody>
          <a:bodyPr/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撲克牌牌面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點數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及其所代表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的對照表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點數*</a:t>
            </a:r>
            <a:r>
              <a:rPr lang="en-US" altLang="zh-TW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10=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 </a:t>
            </a:r>
            <a:r>
              <a:rPr lang="en-US" altLang="zh-TW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Ecoins</a:t>
            </a:r>
            <a:r>
              <a:rPr lang="en-US" altLang="zh-TW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40" y="3790252"/>
            <a:ext cx="886264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03515" y="764704"/>
            <a:ext cx="23526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4000" b="1">
                <a:latin typeface="微軟正黑體" panose="020B0604030504040204" pitchFamily="34" charset="-120"/>
              </a:rPr>
              <a:t>規則說明</a:t>
            </a:r>
            <a:r>
              <a:rPr lang="en-US" altLang="zh-TW" sz="4000" b="1">
                <a:latin typeface="微軟正黑體" panose="020B0604030504040204" pitchFamily="34" charset="-120"/>
              </a:rPr>
              <a:t>:</a:t>
            </a:r>
            <a:endParaRPr lang="zh-TW" altLang="en-US" b="1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877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2413248" y="160040"/>
            <a:ext cx="6995120" cy="1324744"/>
          </a:xfrm>
          <a:ln w="19050">
            <a:noFill/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請沒有成交的買賣方交回撲克牌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請完成學習單第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題的下半部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36" y="1565037"/>
            <a:ext cx="8220416" cy="5185798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7608168" y="3365237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06942" y="5301121"/>
            <a:ext cx="1368152" cy="144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7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962789" y="83671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3200" b="1" dirty="0"/>
              <a:t>請每</a:t>
            </a:r>
            <a:r>
              <a:rPr lang="zh-TW" altLang="en-US" sz="3200" b="1" dirty="0" smtClean="0"/>
              <a:t>位遊戲玩家找</a:t>
            </a:r>
            <a:r>
              <a:rPr lang="zh-TW" altLang="en-US" sz="3200" b="1" dirty="0"/>
              <a:t>主持人抽一張撲克牌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967339" y="1402323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填寫學習單第 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1 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題的上半部</a:t>
            </a:r>
            <a:endParaRPr lang="zh-TW" altLang="en-US" sz="32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b="25177"/>
          <a:stretch/>
        </p:blipFill>
        <p:spPr>
          <a:xfrm>
            <a:off x="2197736" y="2285114"/>
            <a:ext cx="8220416" cy="3880187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>
            <a:off x="8904312" y="4085314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492812" y="4725144"/>
            <a:ext cx="1368152" cy="144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5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0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1981200" y="2780925"/>
            <a:ext cx="8229600" cy="2620888"/>
          </a:xfrm>
          <a:ln w="19050">
            <a:solidFill>
              <a:srgbClr val="0000CC"/>
            </a:solidFill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第一回合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第二回合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第三回合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喊價競標 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第四回合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喊價競標 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  <a:endParaRPr lang="zh-TW" altLang="en-US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2063552" y="3745629"/>
            <a:ext cx="5400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 rot="21141538">
            <a:off x="7405279" y="4255848"/>
            <a:ext cx="28602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800" b="1" dirty="0">
                <a:solidFill>
                  <a:srgbClr val="FF3300"/>
                </a:solidFill>
                <a:latin typeface="Myriad Web Pro" pitchFamily="34" charset="0"/>
                <a:ea typeface="新細明體" panose="02020500000000000000" pitchFamily="18" charset="-120"/>
              </a:rPr>
              <a:t>23 BUY ~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 rot="453773">
            <a:off x="7192634" y="3152014"/>
            <a:ext cx="3530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4800" b="1">
                <a:latin typeface="Myriad Web Pro" pitchFamily="34" charset="0"/>
                <a:ea typeface="新細明體" panose="02020500000000000000" pitchFamily="18" charset="-120"/>
              </a:rPr>
              <a:t>107 SELL !!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2063552" y="4393701"/>
            <a:ext cx="5400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內容版面配置區 2"/>
          <p:cNvSpPr txBox="1">
            <a:spLocks/>
          </p:cNvSpPr>
          <p:nvPr/>
        </p:nvSpPr>
        <p:spPr bwMode="auto">
          <a:xfrm>
            <a:off x="2032000" y="5531073"/>
            <a:ext cx="8229600" cy="70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spcBef>
                <a:spcPct val="50000"/>
              </a:spcBef>
              <a:buNone/>
            </a:pPr>
            <a:r>
              <a:rPr lang="zh-TW" altLang="en-US" sz="4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4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老天鵝有重要事項宣布</a:t>
            </a:r>
            <a:r>
              <a:rPr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b="1" kern="0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967339" y="1834374"/>
            <a:ext cx="85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 smtClean="0">
                <a:solidFill>
                  <a:srgbClr val="0000CC"/>
                </a:solidFill>
              </a:rPr>
              <a:t>成交</a:t>
            </a:r>
            <a:r>
              <a:rPr lang="zh-TW" altLang="en-US" sz="3200" b="1" dirty="0">
                <a:solidFill>
                  <a:srgbClr val="0000CC"/>
                </a:solidFill>
              </a:rPr>
              <a:t>雙方請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帶</a:t>
            </a:r>
            <a:r>
              <a:rPr lang="zh-TW" altLang="en-US" sz="3200" b="1" dirty="0">
                <a:solidFill>
                  <a:srgbClr val="FF0000"/>
                </a:solidFill>
              </a:rPr>
              <a:t>著籌碼</a:t>
            </a:r>
            <a:r>
              <a:rPr lang="zh-TW" altLang="en-US" sz="3200" b="1" dirty="0">
                <a:solidFill>
                  <a:srgbClr val="0000CC"/>
                </a:solidFill>
              </a:rPr>
              <a:t>找               </a:t>
            </a:r>
            <a:r>
              <a:rPr lang="zh-TW" altLang="en-US" sz="3200" b="1" dirty="0" smtClean="0">
                <a:solidFill>
                  <a:srgbClr val="0000CC"/>
                </a:solidFill>
              </a:rPr>
              <a:t>完成交易</a:t>
            </a:r>
            <a:endParaRPr lang="zh-TW" altLang="en-US" sz="3200" b="1" dirty="0">
              <a:solidFill>
                <a:srgbClr val="0000CC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264404" y="1844827"/>
            <a:ext cx="14157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老</a:t>
            </a:r>
            <a:r>
              <a:rPr lang="zh-TW" altLang="en-US" sz="3200" b="1" dirty="0">
                <a:solidFill>
                  <a:schemeClr val="bg1"/>
                </a:solidFill>
              </a:rPr>
              <a:t>天鵝</a:t>
            </a:r>
          </a:p>
        </p:txBody>
      </p:sp>
      <p:cxnSp>
        <p:nvCxnSpPr>
          <p:cNvPr id="28" name="直線接點 27"/>
          <p:cNvCxnSpPr/>
          <p:nvPr/>
        </p:nvCxnSpPr>
        <p:spPr>
          <a:xfrm>
            <a:off x="2063552" y="3097560"/>
            <a:ext cx="5400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3075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6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634857696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4099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0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0000CC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0000CC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2863165251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3167066" y="2214612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 dirty="0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sp>
        <p:nvSpPr>
          <p:cNvPr id="5123" name="Oval 13"/>
          <p:cNvSpPr>
            <a:spLocks noChangeArrowheads="1"/>
          </p:cNvSpPr>
          <p:nvPr/>
        </p:nvSpPr>
        <p:spPr bwMode="auto">
          <a:xfrm>
            <a:off x="6080249" y="29829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4" name="Oval 14"/>
          <p:cNvSpPr>
            <a:spLocks noChangeArrowheads="1"/>
          </p:cNvSpPr>
          <p:nvPr/>
        </p:nvSpPr>
        <p:spPr bwMode="auto">
          <a:xfrm>
            <a:off x="6080249" y="3440162"/>
            <a:ext cx="231775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solidFill>
                <a:srgbClr val="FF0000"/>
              </a:solidFill>
              <a:latin typeface="Eras Demi ITC" panose="020B0805030504020804" pitchFamily="34" charset="0"/>
              <a:ea typeface="新細明體" panose="02020500000000000000" pitchFamily="18" charset="-12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6248400" y="2220962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3800" b="1">
                <a:solidFill>
                  <a:srgbClr val="FF0000"/>
                </a:solidFill>
                <a:latin typeface="Eras Demi ITC" panose="020B0805030504020804" pitchFamily="34" charset="0"/>
                <a:ea typeface="新細明體" panose="02020500000000000000" pitchFamily="18" charset="-120"/>
              </a:rPr>
              <a:t>00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4120538400"/>
      </p:ext>
    </p:extLst>
  </p:cSld>
  <p:clrMapOvr>
    <a:masterClrMapping/>
  </p:clrMapOvr>
  <p:transition advClick="0"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2413248" y="160040"/>
            <a:ext cx="6995120" cy="1324744"/>
          </a:xfrm>
          <a:ln w="19050">
            <a:noFill/>
          </a:ln>
        </p:spPr>
        <p:txBody>
          <a:bodyPr/>
          <a:lstStyle/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請沒有成交的買賣方交回撲克牌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lnSpc>
                <a:spcPts val="44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請完成學習單第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題的下半部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36" y="1565037"/>
            <a:ext cx="8220416" cy="5185798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8904312" y="3365237"/>
            <a:ext cx="545139" cy="277746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482538" y="5301211"/>
            <a:ext cx="1368152" cy="1440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8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415480" y="1556792"/>
            <a:ext cx="9217024" cy="1218197"/>
          </a:xfrm>
        </p:spPr>
        <p:txBody>
          <a:bodyPr/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聽說過「供需模型」嗎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這個遊戲跟供需模型有什麼關係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endParaRPr lang="zh-TW" altLang="en-US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21" name="內容版面配置區 2"/>
          <p:cNvSpPr txBox="1">
            <a:spLocks/>
          </p:cNvSpPr>
          <p:nvPr/>
        </p:nvSpPr>
        <p:spPr bwMode="auto">
          <a:xfrm>
            <a:off x="1415480" y="2708920"/>
            <a:ext cx="8784976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請檢視你在學 </a:t>
            </a:r>
            <a:r>
              <a:rPr lang="en-US" altLang="zh-TW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中關於第一回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的記錄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5"/>
          <a:srcRect l="8004" t="37491" r="5276" b="25018"/>
          <a:stretch/>
        </p:blipFill>
        <p:spPr>
          <a:xfrm>
            <a:off x="2711623" y="3402186"/>
            <a:ext cx="8283227" cy="22590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27848" y="3501008"/>
            <a:ext cx="1656184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431704" y="5877272"/>
            <a:ext cx="6984776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請抽到紅牌的玩家帶著學習單出列</a:t>
            </a:r>
            <a:endParaRPr lang="zh-TW" altLang="en-US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64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63552" y="1556792"/>
            <a:ext cx="8496944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200" b="1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找尋交易機會時，你能夠接受</a:t>
            </a:r>
            <a:r>
              <a:rPr lang="zh-TW" altLang="en-US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的「價格底限」跟</a:t>
            </a:r>
            <a:r>
              <a:rPr lang="zh-TW" altLang="en-US" sz="3200" b="1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抽到的牌有什麼關係</a:t>
            </a:r>
            <a:r>
              <a:rPr lang="zh-TW" altLang="en-US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呢</a:t>
            </a:r>
            <a:r>
              <a:rPr lang="en-US" altLang="zh-TW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? (</a:t>
            </a:r>
            <a:r>
              <a:rPr lang="zh-TW" altLang="en-US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  <a:r>
              <a:rPr lang="en-US" altLang="zh-TW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endParaRPr lang="zh-TW" altLang="zh-TW" b="1" kern="100" dirty="0"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3552" y="3863950"/>
            <a:ext cx="8496944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zh-TW" sz="32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老</a:t>
            </a:r>
            <a:r>
              <a:rPr lang="zh-TW" altLang="zh-TW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天鵝在第</a:t>
            </a:r>
            <a:r>
              <a:rPr lang="zh-TW" altLang="en-US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zh-TW" altLang="zh-TW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回合所宣布的重要事項對你有發生影響嗎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? (</a:t>
            </a:r>
            <a:r>
              <a:rPr lang="zh-TW" altLang="en-US" sz="32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  <a:r>
              <a:rPr lang="en-US" altLang="zh-TW" sz="3200" b="1" kern="100" dirty="0" smtClean="0">
                <a:solidFill>
                  <a:srgbClr val="FF0000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endParaRPr lang="zh-TW" altLang="zh-TW" b="1" kern="100" dirty="0">
              <a:solidFill>
                <a:srgbClr val="FF0000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3552" y="2723436"/>
            <a:ext cx="8496944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32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當價格被設定在</a:t>
            </a:r>
            <a:r>
              <a:rPr lang="en-US" altLang="zh-TW" sz="32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元時，買賣雙方各有多少人願意交易 </a:t>
            </a:r>
            <a:r>
              <a:rPr lang="en-US" altLang="zh-TW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成交不吃虧</a:t>
            </a:r>
            <a:r>
              <a:rPr lang="en-US" altLang="zh-TW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 呢</a:t>
            </a:r>
            <a:r>
              <a:rPr lang="en-US" altLang="zh-TW" sz="32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? (</a:t>
            </a:r>
            <a:r>
              <a:rPr lang="zh-TW" altLang="en-US" sz="32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學</a:t>
            </a:r>
            <a:r>
              <a:rPr lang="en-US" altLang="zh-TW" sz="3200" b="1" kern="1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endParaRPr lang="zh-TW" altLang="zh-TW" b="1" kern="100" dirty="0">
              <a:solidFill>
                <a:srgbClr val="0000CC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3431704" y="5517232"/>
            <a:ext cx="6984776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請抽到黑牌的玩家帶著學習單出列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9884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11" name="標題 1"/>
          <p:cNvSpPr>
            <a:spLocks/>
          </p:cNvSpPr>
          <p:nvPr/>
        </p:nvSpPr>
        <p:spPr bwMode="auto">
          <a:xfrm>
            <a:off x="9255968" y="4365104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FF3300"/>
                </a:solidFill>
                <a:latin typeface="Myriad Web Pro" pitchFamily="34" charset="0"/>
              </a:rPr>
              <a:t>需求線</a:t>
            </a:r>
            <a:endParaRPr lang="en-US" altLang="zh-TW" sz="2800" b="1" dirty="0">
              <a:solidFill>
                <a:srgbClr val="FF3300"/>
              </a:solidFill>
              <a:latin typeface="Myriad Web Pro" pitchFamily="34" charset="0"/>
            </a:endParaRPr>
          </a:p>
        </p:txBody>
      </p:sp>
      <p:sp>
        <p:nvSpPr>
          <p:cNvPr id="12" name="標題 1"/>
          <p:cNvSpPr>
            <a:spLocks/>
          </p:cNvSpPr>
          <p:nvPr/>
        </p:nvSpPr>
        <p:spPr bwMode="auto">
          <a:xfrm>
            <a:off x="9264352" y="2276872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Myriad Web Pro" pitchFamily="34" charset="0"/>
              </a:rPr>
              <a:t>供給線</a:t>
            </a:r>
            <a:endParaRPr lang="en-US" altLang="zh-TW" sz="2800" b="1" dirty="0">
              <a:latin typeface="Myriad Web Pro" pitchFamily="34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1981200" y="764704"/>
            <a:ext cx="8507288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可能成交的最大數量是多少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1676158" y="1513190"/>
            <a:ext cx="100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價格</a:t>
            </a:r>
            <a:endParaRPr lang="zh-TW" altLang="en-US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9468599" y="58307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數量</a:t>
            </a:r>
            <a:endParaRPr lang="zh-TW" altLang="en-US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76" y="1370416"/>
            <a:ext cx="6918960" cy="5010912"/>
          </a:xfrm>
          <a:prstGeom prst="rect">
            <a:avLst/>
          </a:prstGeom>
        </p:spPr>
      </p:pic>
      <p:sp>
        <p:nvSpPr>
          <p:cNvPr id="35" name="弧形 34"/>
          <p:cNvSpPr/>
          <p:nvPr/>
        </p:nvSpPr>
        <p:spPr>
          <a:xfrm>
            <a:off x="2351584" y="1628800"/>
            <a:ext cx="6832376" cy="2453889"/>
          </a:xfrm>
          <a:prstGeom prst="arc">
            <a:avLst>
              <a:gd name="adj1" fmla="val 12357893"/>
              <a:gd name="adj2" fmla="val 21143920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弧形 35"/>
          <p:cNvSpPr/>
          <p:nvPr/>
        </p:nvSpPr>
        <p:spPr>
          <a:xfrm rot="182415">
            <a:off x="3672876" y="1829324"/>
            <a:ext cx="4896544" cy="1896979"/>
          </a:xfrm>
          <a:prstGeom prst="arc">
            <a:avLst>
              <a:gd name="adj1" fmla="val 11838781"/>
              <a:gd name="adj2" fmla="val 21363177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弧形 36"/>
          <p:cNvSpPr/>
          <p:nvPr/>
        </p:nvSpPr>
        <p:spPr>
          <a:xfrm>
            <a:off x="4172658" y="2112973"/>
            <a:ext cx="3945757" cy="1589766"/>
          </a:xfrm>
          <a:prstGeom prst="arc">
            <a:avLst>
              <a:gd name="adj1" fmla="val 12035129"/>
              <a:gd name="adj2" fmla="val 111570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弧形 37"/>
          <p:cNvSpPr/>
          <p:nvPr/>
        </p:nvSpPr>
        <p:spPr>
          <a:xfrm>
            <a:off x="4679492" y="2356213"/>
            <a:ext cx="3091776" cy="1216803"/>
          </a:xfrm>
          <a:prstGeom prst="arc">
            <a:avLst>
              <a:gd name="adj1" fmla="val 12322601"/>
              <a:gd name="adj2" fmla="val 687018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108713" y="2862913"/>
            <a:ext cx="469133" cy="781152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弧形 39"/>
          <p:cNvSpPr/>
          <p:nvPr/>
        </p:nvSpPr>
        <p:spPr>
          <a:xfrm flipV="1">
            <a:off x="3904864" y="2976152"/>
            <a:ext cx="3631296" cy="1719496"/>
          </a:xfrm>
          <a:prstGeom prst="arc">
            <a:avLst>
              <a:gd name="adj1" fmla="val 14099672"/>
              <a:gd name="adj2" fmla="val 168599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弧形 40"/>
          <p:cNvSpPr/>
          <p:nvPr/>
        </p:nvSpPr>
        <p:spPr>
          <a:xfrm rot="21089868" flipV="1">
            <a:off x="4460693" y="3339902"/>
            <a:ext cx="3777036" cy="1505242"/>
          </a:xfrm>
          <a:prstGeom prst="arc">
            <a:avLst>
              <a:gd name="adj1" fmla="val 11225920"/>
              <a:gd name="adj2" fmla="val 21231779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弧形 41"/>
          <p:cNvSpPr/>
          <p:nvPr/>
        </p:nvSpPr>
        <p:spPr>
          <a:xfrm rot="21423916" flipV="1">
            <a:off x="3144855" y="2480056"/>
            <a:ext cx="5474234" cy="2999306"/>
          </a:xfrm>
          <a:prstGeom prst="arc">
            <a:avLst>
              <a:gd name="adj1" fmla="val 12774605"/>
              <a:gd name="adj2" fmla="val 21306679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弧形 42"/>
          <p:cNvSpPr/>
          <p:nvPr/>
        </p:nvSpPr>
        <p:spPr>
          <a:xfrm flipV="1">
            <a:off x="3071664" y="3816886"/>
            <a:ext cx="5976664" cy="2023559"/>
          </a:xfrm>
          <a:prstGeom prst="arc">
            <a:avLst>
              <a:gd name="adj1" fmla="val 11628272"/>
              <a:gd name="adj2" fmla="val 74747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6066576" y="3144720"/>
            <a:ext cx="511270" cy="1063898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弧形 46"/>
          <p:cNvSpPr/>
          <p:nvPr/>
        </p:nvSpPr>
        <p:spPr>
          <a:xfrm rot="397210" flipV="1">
            <a:off x="5598881" y="2186076"/>
            <a:ext cx="1909421" cy="1291029"/>
          </a:xfrm>
          <a:prstGeom prst="arc">
            <a:avLst>
              <a:gd name="adj1" fmla="val 11274893"/>
              <a:gd name="adj2" fmla="val 19026544"/>
            </a:avLst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/>
          <p:cNvCxnSpPr/>
          <p:nvPr/>
        </p:nvCxnSpPr>
        <p:spPr>
          <a:xfrm flipV="1">
            <a:off x="5656738" y="3105929"/>
            <a:ext cx="1434996" cy="1187167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2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1805" b="18971"/>
          <a:stretch/>
        </p:blipFill>
        <p:spPr>
          <a:xfrm>
            <a:off x="14007" y="3692841"/>
            <a:ext cx="12177994" cy="316516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775520" y="5393334"/>
            <a:ext cx="1512168" cy="1100828"/>
            <a:chOff x="251520" y="4821449"/>
            <a:chExt cx="1512168" cy="1100828"/>
          </a:xfrm>
        </p:grpSpPr>
        <p:sp>
          <p:nvSpPr>
            <p:cNvPr id="16" name="圓角矩形 15"/>
            <p:cNvSpPr/>
            <p:nvPr/>
          </p:nvSpPr>
          <p:spPr>
            <a:xfrm>
              <a:off x="251520" y="4821449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39552" y="4968170"/>
              <a:ext cx="100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</a:rPr>
                <a:t>賣方</a:t>
              </a:r>
              <a:endParaRPr lang="en-US" altLang="zh-TW" b="1" dirty="0">
                <a:latin typeface="微軟正黑體" panose="020B0604030504040204" pitchFamily="34" charset="-120"/>
              </a:endParaRPr>
            </a:p>
            <a:p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858316" y="5369040"/>
            <a:ext cx="1512168" cy="1098123"/>
            <a:chOff x="7334316" y="4797152"/>
            <a:chExt cx="1512168" cy="1098123"/>
          </a:xfrm>
        </p:grpSpPr>
        <p:sp>
          <p:nvSpPr>
            <p:cNvPr id="17" name="圓角矩形 16"/>
            <p:cNvSpPr/>
            <p:nvPr/>
          </p:nvSpPr>
          <p:spPr>
            <a:xfrm>
              <a:off x="7334316" y="4797152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606298" y="4941168"/>
              <a:ext cx="100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買方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</a:endParaRPr>
            </a:p>
            <a:p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749608" y="4649155"/>
            <a:ext cx="1970128" cy="65941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8616280" y="4649158"/>
            <a:ext cx="1875902" cy="6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抽到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紅牌</a:t>
            </a:r>
            <a:endParaRPr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67786" y="1556792"/>
            <a:ext cx="4801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/>
              <a:t>接下來要特別介紹</a:t>
            </a:r>
            <a:r>
              <a:rPr lang="en-US" altLang="zh-TW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74477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76" y="1370416"/>
            <a:ext cx="6918960" cy="5010912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1189112" y="764704"/>
            <a:ext cx="9947448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成交量愈多愈好嗎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怎麼訂出「好」的標準</a:t>
            </a:r>
            <a:r>
              <a:rPr lang="en-US" altLang="zh-TW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7891" y="16288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31480" y="39458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95176" y="443711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31480" y="191683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56158" y="2933930"/>
            <a:ext cx="2323821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</a:rPr>
              <a:t>什麼情況賜福最多</a:t>
            </a:r>
            <a:r>
              <a:rPr lang="en-US" altLang="zh-TW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</a:rPr>
              <a:t>?</a:t>
            </a:r>
            <a:endParaRPr lang="zh-TW" alt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676158" y="1513190"/>
            <a:ext cx="100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價格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468599" y="58307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數量</a:t>
            </a:r>
            <a:endParaRPr lang="zh-TW" altLang="en-US" b="1" dirty="0"/>
          </a:p>
        </p:txBody>
      </p:sp>
      <p:sp>
        <p:nvSpPr>
          <p:cNvPr id="26" name="標題 1"/>
          <p:cNvSpPr>
            <a:spLocks/>
          </p:cNvSpPr>
          <p:nvPr/>
        </p:nvSpPr>
        <p:spPr bwMode="auto">
          <a:xfrm>
            <a:off x="9255968" y="4365104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FF3300"/>
                </a:solidFill>
                <a:latin typeface="Myriad Web Pro" pitchFamily="34" charset="0"/>
              </a:rPr>
              <a:t>需求線</a:t>
            </a:r>
            <a:endParaRPr lang="en-US" altLang="zh-TW" sz="2800" b="1" dirty="0">
              <a:solidFill>
                <a:srgbClr val="FF3300"/>
              </a:solidFill>
              <a:latin typeface="Myriad Web Pro" pitchFamily="34" charset="0"/>
            </a:endParaRPr>
          </a:p>
        </p:txBody>
      </p:sp>
      <p:sp>
        <p:nvSpPr>
          <p:cNvPr id="27" name="標題 1"/>
          <p:cNvSpPr>
            <a:spLocks/>
          </p:cNvSpPr>
          <p:nvPr/>
        </p:nvSpPr>
        <p:spPr bwMode="auto">
          <a:xfrm>
            <a:off x="9264352" y="2276872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Myriad Web Pro" pitchFamily="34" charset="0"/>
              </a:rPr>
              <a:t>供給線</a:t>
            </a:r>
            <a:endParaRPr lang="en-US" altLang="zh-TW" sz="2800" b="1" dirty="0">
              <a:latin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22" grpId="0"/>
      <p:bldP spid="23" grpId="0"/>
      <p:bldP spid="24" grpId="0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10893"/>
            <a:ext cx="3909308" cy="2874491"/>
          </a:xfrm>
          <a:prstGeom prst="rtTriangle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119336" y="1374224"/>
            <a:ext cx="4915371" cy="4935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5198024" y="433708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b="1" dirty="0" smtClean="0">
                <a:solidFill>
                  <a:srgbClr val="0000FF"/>
                </a:solidFill>
              </a:rPr>
              <a:t>老天鵝最大賜福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198024" y="1820239"/>
            <a:ext cx="26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b="1" dirty="0" smtClean="0">
                <a:solidFill>
                  <a:srgbClr val="0000FF"/>
                </a:solidFill>
              </a:rPr>
              <a:t>不患寡而患不均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/>
              <p:cNvSpPr txBox="1"/>
              <p:nvPr/>
            </p:nvSpPr>
            <p:spPr>
              <a:xfrm>
                <a:off x="5447928" y="4888535"/>
                <a:ext cx="5896294" cy="1719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平均每人賜福</m:t>
                    </m:r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)×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altLang="zh-TW" dirty="0" smtClean="0">
                  <a:solidFill>
                    <a:schemeClr val="tx1"/>
                  </a:solidFill>
                  <a:latin typeface="Eras Medium ITC" panose="020B0602030504020804" pitchFamily="34" charset="0"/>
                </a:endParaRPr>
              </a:p>
              <a:p>
                <a:pPr marL="457200" indent="-457200" algn="l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TW" altLang="en-US" b="1" dirty="0" smtClean="0">
                    <a:solidFill>
                      <a:srgbClr val="FF0000"/>
                    </a:solidFill>
                    <a:latin typeface="Eras Medium ITC" panose="020B0602030504020804" pitchFamily="34" charset="0"/>
                  </a:rPr>
                  <a:t>根據自利原則自然</a:t>
                </a:r>
                <a:r>
                  <a:rPr lang="zh-TW" altLang="en-US" b="1" dirty="0" smtClean="0">
                    <a:solidFill>
                      <a:srgbClr val="FF0000"/>
                    </a:solidFill>
                    <a:latin typeface="Eras Medium ITC" panose="020B0602030504020804" pitchFamily="34" charset="0"/>
                  </a:rPr>
                  <a:t>發生</a:t>
                </a:r>
                <a:endParaRPr lang="en-US" altLang="zh-TW" b="1" dirty="0" smtClean="0">
                  <a:solidFill>
                    <a:srgbClr val="FF0000"/>
                  </a:solidFill>
                  <a:latin typeface="Eras Medium ITC" panose="020B0602030504020804" pitchFamily="34" charset="0"/>
                </a:endParaRPr>
              </a:p>
              <a:p>
                <a:pPr marL="457200" indent="-457200" algn="l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TW" altLang="en-US" b="1" dirty="0" smtClean="0">
                    <a:latin typeface="Eras Medium ITC" panose="020B0602030504020804" pitchFamily="34" charset="0"/>
                  </a:rPr>
                  <a:t>有人四個回合都沒有成交的嗎</a:t>
                </a:r>
                <a:r>
                  <a:rPr lang="en-US" altLang="zh-TW" b="1" dirty="0" smtClean="0">
                    <a:latin typeface="Eras Medium ITC" panose="020B0602030504020804" pitchFamily="34" charset="0"/>
                  </a:rPr>
                  <a:t>?</a:t>
                </a:r>
                <a:endParaRPr lang="zh-TW" altLang="en-US" b="1" dirty="0">
                  <a:latin typeface="Eras Medium ITC" panose="020B0602030504020804" pitchFamily="34" charset="0"/>
                </a:endParaRPr>
              </a:p>
            </p:txBody>
          </p:sp>
        </mc:Choice>
        <mc:Fallback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4888535"/>
                <a:ext cx="5896294" cy="1719958"/>
              </a:xfrm>
              <a:prstGeom prst="rect">
                <a:avLst/>
              </a:prstGeom>
              <a:blipFill>
                <a:blip r:embed="rId6"/>
                <a:stretch>
                  <a:fillRect l="-1861" b="-9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447928" y="2368255"/>
                <a:ext cx="6750566" cy="1716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平均每人賜福</m:t>
                    </m:r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)×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altLang="zh-TW" dirty="0" smtClean="0">
                  <a:solidFill>
                    <a:schemeClr val="tx1"/>
                  </a:solidFill>
                  <a:latin typeface="Eras Medium ITC" panose="020B0602030504020804" pitchFamily="34" charset="0"/>
                </a:endParaRPr>
              </a:p>
              <a:p>
                <a:pPr marL="457200" indent="-457200" algn="l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TW" altLang="en-US" dirty="0">
                    <a:solidFill>
                      <a:schemeClr val="tx1"/>
                    </a:solidFill>
                    <a:latin typeface="Eras Medium ITC" panose="020B0602030504020804" pitchFamily="34" charset="0"/>
                  </a:rPr>
                  <a:t>需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Eras Medium ITC" panose="020B0602030504020804" pitchFamily="34" charset="0"/>
                  </a:rPr>
                  <a:t>調查每個人抽到什麼牌，然後</a:t>
                </a:r>
                <a:r>
                  <a:rPr lang="zh-TW" altLang="en-US" dirty="0" smtClean="0">
                    <a:latin typeface="Eras Medium ITC" panose="020B0602030504020804" pitchFamily="34" charset="0"/>
                  </a:rPr>
                  <a:t>配對</a:t>
                </a:r>
                <a:endParaRPr lang="en-US" altLang="zh-TW" dirty="0" smtClean="0">
                  <a:solidFill>
                    <a:schemeClr val="tx1"/>
                  </a:solidFill>
                  <a:latin typeface="Eras Medium ITC" panose="020B0602030504020804" pitchFamily="34" charset="0"/>
                </a:endParaRPr>
              </a:p>
              <a:p>
                <a:pPr marL="457200" indent="-457200" algn="l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zh-TW" altLang="en-US" b="1" dirty="0" smtClean="0">
                    <a:solidFill>
                      <a:srgbClr val="FF0000"/>
                    </a:solidFill>
                    <a:latin typeface="Eras Medium ITC" panose="020B0602030504020804" pitchFamily="34" charset="0"/>
                  </a:rPr>
                  <a:t>會否誠實申報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Eras Medium ITC" panose="020B0602030504020804" pitchFamily="34" charset="0"/>
                  </a:rPr>
                  <a:t>?</a:t>
                </a:r>
                <a:endParaRPr lang="zh-TW" altLang="en-US" b="1" dirty="0">
                  <a:solidFill>
                    <a:srgbClr val="FF0000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2368255"/>
                <a:ext cx="6750566" cy="1716367"/>
              </a:xfrm>
              <a:prstGeom prst="rect">
                <a:avLst/>
              </a:prstGeom>
              <a:blipFill>
                <a:blip r:embed="rId7"/>
                <a:stretch>
                  <a:fillRect l="-1626" b="-8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1189112" y="764704"/>
            <a:ext cx="9947448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成交量愈多愈好嗎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怎麼訂出「好」的標準</a:t>
            </a:r>
            <a:r>
              <a:rPr lang="en-US" altLang="zh-TW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05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872784" y="2806302"/>
            <a:ext cx="499424" cy="1475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373360" y="2788941"/>
            <a:ext cx="499424" cy="1498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885123" y="2511149"/>
            <a:ext cx="499424" cy="206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385699" y="2505362"/>
            <a:ext cx="499424" cy="207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09912" y="2210207"/>
            <a:ext cx="482204" cy="295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401964" y="1916833"/>
            <a:ext cx="510796" cy="3551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863395" y="3089884"/>
            <a:ext cx="499424" cy="31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6368344" y="3095671"/>
            <a:ext cx="499424" cy="590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76" y="1370416"/>
            <a:ext cx="6918960" cy="5010912"/>
          </a:xfrm>
          <a:prstGeom prst="rect">
            <a:avLst/>
          </a:prstGeom>
        </p:spPr>
      </p:pic>
      <p:sp>
        <p:nvSpPr>
          <p:cNvPr id="32" name="標題 1"/>
          <p:cNvSpPr>
            <a:spLocks/>
          </p:cNvSpPr>
          <p:nvPr/>
        </p:nvSpPr>
        <p:spPr bwMode="auto">
          <a:xfrm>
            <a:off x="9255968" y="4365104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FF3300"/>
                </a:solidFill>
                <a:latin typeface="Myriad Web Pro" pitchFamily="34" charset="0"/>
              </a:rPr>
              <a:t>需求線</a:t>
            </a:r>
            <a:endParaRPr lang="en-US" altLang="zh-TW" sz="2800" b="1" dirty="0">
              <a:solidFill>
                <a:srgbClr val="FF3300"/>
              </a:solidFill>
              <a:latin typeface="Myriad Web Pro" pitchFamily="34" charset="0"/>
            </a:endParaRPr>
          </a:p>
        </p:txBody>
      </p:sp>
      <p:sp>
        <p:nvSpPr>
          <p:cNvPr id="33" name="標題 1"/>
          <p:cNvSpPr>
            <a:spLocks/>
          </p:cNvSpPr>
          <p:nvPr/>
        </p:nvSpPr>
        <p:spPr bwMode="auto">
          <a:xfrm>
            <a:off x="9264352" y="2276872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Myriad Web Pro" pitchFamily="34" charset="0"/>
              </a:rPr>
              <a:t>供給線</a:t>
            </a:r>
            <a:endParaRPr lang="en-US" altLang="zh-TW" sz="2800" b="1" dirty="0">
              <a:latin typeface="Myriad Web Pro" pitchFamily="34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1981200" y="764704"/>
            <a:ext cx="7715200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最大的總賜福量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理想值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是多少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47997" y="3153474"/>
            <a:ext cx="2040943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   </a:t>
            </a:r>
            <a:r>
              <a:rPr lang="en-US" altLang="zh-TW" sz="4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490   </a:t>
            </a:r>
            <a:endParaRPr lang="zh-TW" altLang="en-US" sz="4400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1676158" y="1513190"/>
            <a:ext cx="100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價格</a:t>
            </a:r>
            <a:endParaRPr lang="zh-TW" altLang="en-US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9468599" y="58307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數量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743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7" grpId="0" animBg="1"/>
      <p:bldP spid="16" grpId="0" animBg="1"/>
      <p:bldP spid="15" grpId="0" animBg="1"/>
      <p:bldP spid="2" grpId="0" animBg="1"/>
      <p:bldP spid="28" grpId="0" animBg="1"/>
      <p:bldP spid="34" grpId="0" animBg="1"/>
      <p:bldP spid="18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1383436" y="1501173"/>
            <a:ext cx="8598024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計算第一回合老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天鵝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實際的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總賜福量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1393780" y="2437277"/>
            <a:ext cx="8587680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第三回合時你抽到什麼牌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有沒有成交</a:t>
            </a:r>
            <a:r>
              <a:rPr lang="en-US" altLang="zh-TW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1383436" y="3360831"/>
            <a:ext cx="8651304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計算第三回合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老天鵝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實際的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總賜福量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1383436" y="4296935"/>
            <a:ext cx="8147248" cy="6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總賜福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量會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不會受到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各筆交易的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成交價格所影響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06348" y="5076473"/>
            <a:ext cx="419816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哪些結果會受到影響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?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58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76" y="1658448"/>
            <a:ext cx="6918960" cy="5010912"/>
          </a:xfrm>
          <a:prstGeom prst="rect">
            <a:avLst/>
          </a:prstGeom>
        </p:spPr>
      </p:pic>
      <p:sp>
        <p:nvSpPr>
          <p:cNvPr id="33" name="標題 1"/>
          <p:cNvSpPr>
            <a:spLocks/>
          </p:cNvSpPr>
          <p:nvPr/>
        </p:nvSpPr>
        <p:spPr bwMode="auto">
          <a:xfrm>
            <a:off x="9255968" y="4653136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FF3300"/>
                </a:solidFill>
                <a:latin typeface="Myriad Web Pro" pitchFamily="34" charset="0"/>
              </a:rPr>
              <a:t>需求線</a:t>
            </a:r>
            <a:endParaRPr lang="en-US" altLang="zh-TW" sz="2800" b="1" dirty="0">
              <a:solidFill>
                <a:srgbClr val="FF3300"/>
              </a:solidFill>
              <a:latin typeface="Myriad Web Pro" pitchFamily="34" charset="0"/>
            </a:endParaRPr>
          </a:p>
        </p:txBody>
      </p:sp>
      <p:sp>
        <p:nvSpPr>
          <p:cNvPr id="34" name="標題 1"/>
          <p:cNvSpPr>
            <a:spLocks/>
          </p:cNvSpPr>
          <p:nvPr/>
        </p:nvSpPr>
        <p:spPr bwMode="auto">
          <a:xfrm>
            <a:off x="9264352" y="2564904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Myriad Web Pro" pitchFamily="34" charset="0"/>
              </a:rPr>
              <a:t>供給線</a:t>
            </a:r>
            <a:endParaRPr lang="en-US" altLang="zh-TW" sz="2800" b="1" dirty="0">
              <a:latin typeface="Myriad Web Pro" pitchFamily="34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6872209" y="3281421"/>
            <a:ext cx="519935" cy="53411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437491" y="3536752"/>
            <a:ext cx="3378589" cy="5342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>
            <a:off x="7104111" y="3789043"/>
            <a:ext cx="5287" cy="229843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標題 1"/>
          <p:cNvSpPr>
            <a:spLocks/>
          </p:cNvSpPr>
          <p:nvPr/>
        </p:nvSpPr>
        <p:spPr bwMode="auto">
          <a:xfrm>
            <a:off x="7032104" y="2896232"/>
            <a:ext cx="1304528" cy="3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Myriad Web Pro" pitchFamily="34" charset="0"/>
              </a:rPr>
              <a:t>均衡點</a:t>
            </a:r>
            <a:endParaRPr lang="en-US" altLang="zh-TW" sz="2800" b="1" dirty="0">
              <a:solidFill>
                <a:srgbClr val="0000FF"/>
              </a:solidFill>
              <a:latin typeface="Myriad Web Pro" pitchFamily="34" charset="0"/>
            </a:endParaRPr>
          </a:p>
        </p:txBody>
      </p:sp>
      <p:sp>
        <p:nvSpPr>
          <p:cNvPr id="14" name="標題 1"/>
          <p:cNvSpPr>
            <a:spLocks/>
          </p:cNvSpPr>
          <p:nvPr/>
        </p:nvSpPr>
        <p:spPr bwMode="auto">
          <a:xfrm>
            <a:off x="1671286" y="3132687"/>
            <a:ext cx="901342" cy="87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00FF"/>
                </a:solidFill>
                <a:latin typeface="Myriad Web Pro" pitchFamily="34" charset="0"/>
              </a:rPr>
              <a:t>均衡價格</a:t>
            </a:r>
            <a:endParaRPr lang="en-US" altLang="zh-TW" sz="2800" b="1" dirty="0">
              <a:solidFill>
                <a:srgbClr val="0000FF"/>
              </a:solidFill>
              <a:latin typeface="Myriad Web Pro" pitchFamily="34" charset="0"/>
            </a:endParaRPr>
          </a:p>
        </p:txBody>
      </p:sp>
      <p:sp>
        <p:nvSpPr>
          <p:cNvPr id="15" name="標題 1"/>
          <p:cNvSpPr>
            <a:spLocks/>
          </p:cNvSpPr>
          <p:nvPr/>
        </p:nvSpPr>
        <p:spPr bwMode="auto">
          <a:xfrm>
            <a:off x="7212924" y="5471651"/>
            <a:ext cx="1691388" cy="5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Myriad Web Pro" pitchFamily="34" charset="0"/>
              </a:rPr>
              <a:t>均衡數量</a:t>
            </a:r>
            <a:endParaRPr lang="en-US" altLang="zh-TW" sz="2800" b="1" dirty="0">
              <a:solidFill>
                <a:srgbClr val="0000FF"/>
              </a:solidFill>
              <a:latin typeface="Myriad Web Pro" pitchFamily="34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911424" y="512415"/>
            <a:ext cx="10009112" cy="11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供需理論如何預測成交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價格：你有聽說過均衡價格與均衡數量嗎？「均衡」二字代表什麼意義呢？</a:t>
            </a:r>
            <a:r>
              <a:rPr lang="en-US" altLang="zh-TW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8)</a:t>
            </a:r>
            <a:endParaRPr lang="zh-TW" alt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3359696" y="2636912"/>
            <a:ext cx="5976664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標題 1"/>
          <p:cNvSpPr>
            <a:spLocks/>
          </p:cNvSpPr>
          <p:nvPr/>
        </p:nvSpPr>
        <p:spPr bwMode="auto">
          <a:xfrm>
            <a:off x="5570678" y="2132856"/>
            <a:ext cx="3024336" cy="5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如果價格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=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115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?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7032104" y="2646173"/>
            <a:ext cx="0" cy="597651"/>
          </a:xfrm>
          <a:prstGeom prst="straightConnector1">
            <a:avLst/>
          </a:prstGeom>
          <a:ln w="1143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359696" y="4693245"/>
            <a:ext cx="5976664" cy="0"/>
          </a:xfrm>
          <a:prstGeom prst="line">
            <a:avLst/>
          </a:prstGeom>
          <a:ln w="57150">
            <a:solidFill>
              <a:srgbClr val="008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標題 1"/>
          <p:cNvSpPr>
            <a:spLocks/>
          </p:cNvSpPr>
          <p:nvPr/>
        </p:nvSpPr>
        <p:spPr bwMode="auto">
          <a:xfrm>
            <a:off x="5591944" y="4725147"/>
            <a:ext cx="3024336" cy="5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如果價格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=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itchFamily="34" charset="0"/>
              </a:rPr>
              <a:t>45 ?</a:t>
            </a:r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7032104" y="4150791"/>
            <a:ext cx="0" cy="574354"/>
          </a:xfrm>
          <a:prstGeom prst="straightConnector1">
            <a:avLst/>
          </a:prstGeom>
          <a:ln w="1143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7109398" y="2780928"/>
            <a:ext cx="898165" cy="6144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76158" y="1801222"/>
            <a:ext cx="100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價格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9468599" y="61187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數量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787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13" grpId="0"/>
      <p:bldP spid="14" grpId="0"/>
      <p:bldP spid="15" grpId="0"/>
      <p:bldP spid="17" grpId="0"/>
      <p:bldP spid="17" grpId="1"/>
      <p:bldP spid="25" grpId="0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2348880"/>
            <a:ext cx="8790432" cy="145084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2771418" y="3507340"/>
            <a:ext cx="290202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價格？ 數量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9739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775520" y="2032248"/>
            <a:ext cx="7920880" cy="3484984"/>
          </a:xfrm>
          <a:ln w="19050">
            <a:noFill/>
          </a:ln>
        </p:spPr>
        <p:txBody>
          <a:bodyPr/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「自由交易」與「喊價競標」這兩種交易制度有哪些不同之處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產生不一樣的遊戲結果嗎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10)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自由交易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古時候的市集</a:t>
            </a:r>
            <a:endParaRPr lang="zh-TW" altLang="en-US" sz="2000" b="1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教室場地會不會影響市集的形成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喊價競標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股市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交易所</a:t>
            </a:r>
            <a:endParaRPr lang="en-US" altLang="zh-TW" b="1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265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71400"/>
            <a:ext cx="8382000" cy="17861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828803" y="1268758"/>
            <a:ext cx="8839199" cy="33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請寫下你有能力購買且願意為它付出最高價的商品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11)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每個人都會喜歡一樣的東西嗎</a:t>
            </a:r>
            <a:r>
              <a:rPr lang="en-US" altLang="zh-TW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有錢人一定會願意對所有事物都付出高價嗎</a:t>
            </a:r>
            <a:r>
              <a:rPr lang="en-US" altLang="zh-TW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en-US" altLang="zh-TW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12)</a:t>
            </a:r>
            <a:endParaRPr lang="en-US" altLang="zh-TW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讓願意且能夠付出高價者買到是好事嗎</a:t>
            </a:r>
            <a:r>
              <a:rPr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en-US" altLang="zh-TW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7154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71400"/>
            <a:ext cx="8382000" cy="17861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sp>
        <p:nvSpPr>
          <p:cNvPr id="798724" name="Rectangle 4"/>
          <p:cNvSpPr>
            <a:spLocks noChangeArrowheads="1"/>
          </p:cNvSpPr>
          <p:nvPr/>
        </p:nvSpPr>
        <p:spPr bwMode="auto">
          <a:xfrm>
            <a:off x="2638921" y="4602000"/>
            <a:ext cx="7057479" cy="1182392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726" name="Text Box 6"/>
          <p:cNvSpPr txBox="1">
            <a:spLocks noChangeArrowheads="1"/>
          </p:cNvSpPr>
          <p:nvPr/>
        </p:nvSpPr>
        <p:spPr bwMode="auto">
          <a:xfrm>
            <a:off x="2602412" y="4580559"/>
            <a:ext cx="7093987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1pPr>
            <a:lvl2pPr marL="811213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2pPr>
            <a:lvl3pPr marL="990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3pPr>
            <a:lvl4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4pPr>
            <a:lvl5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華康魏碑體" pitchFamily="65" charset="-120"/>
              </a:defRPr>
            </a:lvl9pPr>
          </a:lstStyle>
          <a:p>
            <a:pPr algn="l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下課時間學校的籃球場 </a:t>
            </a:r>
            <a:r>
              <a:rPr lang="en-US" altLang="zh-TW" sz="320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先佔先贏</a:t>
            </a:r>
            <a:r>
              <a:rPr lang="en-US" altLang="zh-TW" sz="320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0"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電腦教室或音樂教室 </a:t>
            </a:r>
            <a:r>
              <a:rPr kumimoji="0" lang="en-US" altLang="zh-TW" sz="320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20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學校安排</a:t>
            </a:r>
            <a:r>
              <a:rPr kumimoji="0" lang="en-US" altLang="zh-TW" sz="320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32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828803" y="1268758"/>
            <a:ext cx="8839199" cy="33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請寫下你有能力購買且願意為它付出最高價的商品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11)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每個人都會喜歡一樣的東西嗎</a:t>
            </a:r>
            <a:r>
              <a:rPr lang="en-US" altLang="zh-TW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有錢人一定會願意對所有事物都付出高價嗎</a:t>
            </a:r>
            <a:r>
              <a:rPr lang="en-US" altLang="zh-TW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en-US" altLang="zh-TW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12)</a:t>
            </a:r>
            <a:endParaRPr lang="en-US" altLang="zh-TW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讓願意且能夠付出高價者買到是好事嗎</a:t>
            </a:r>
            <a:r>
              <a:rPr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讓高成本的廠商來提供商品是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好事嗎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14)</a:t>
            </a:r>
            <a:endParaRPr lang="en-US" altLang="zh-TW" sz="36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en-US" altLang="zh-TW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buFont typeface="Wingdings" panose="05000000000000000000" pitchFamily="2" charset="2"/>
              <a:buChar char="Ø"/>
            </a:pPr>
            <a:endParaRPr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847528" y="5877272"/>
            <a:ext cx="858837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4013" indent="-354013">
              <a:buFont typeface="Wingdings" panose="05000000000000000000" pitchFamily="2" charset="2"/>
              <a:buChar char="Ø"/>
            </a:pP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如果採用</a:t>
            </a:r>
            <a:r>
              <a:rPr lang="zh-TW" altLang="en-US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先佔先贏 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排隊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或</a:t>
            </a:r>
            <a:r>
              <a:rPr lang="zh-TW" altLang="en-US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委由官方安排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的方式來分配每一項商品，會出現什麼樣的結果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en-US" altLang="zh-TW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15)</a:t>
            </a:r>
            <a:endParaRPr lang="zh-TW" altLang="en-US" sz="2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138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3567786" y="1556792"/>
            <a:ext cx="4801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/>
              <a:t>接下來要特別介紹</a:t>
            </a:r>
            <a:r>
              <a:rPr lang="en-US" altLang="zh-TW" sz="4000" b="1" dirty="0"/>
              <a:t>…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1805" b="18971"/>
          <a:stretch/>
        </p:blipFill>
        <p:spPr>
          <a:xfrm>
            <a:off x="14007" y="3692841"/>
            <a:ext cx="12177994" cy="31651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4451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5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30" y="151580"/>
            <a:ext cx="3637673" cy="389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775520" y="5393334"/>
            <a:ext cx="1512168" cy="1100828"/>
            <a:chOff x="251520" y="4821449"/>
            <a:chExt cx="1512168" cy="1100828"/>
          </a:xfrm>
        </p:grpSpPr>
        <p:sp>
          <p:nvSpPr>
            <p:cNvPr id="16" name="圓角矩形 15"/>
            <p:cNvSpPr/>
            <p:nvPr/>
          </p:nvSpPr>
          <p:spPr>
            <a:xfrm>
              <a:off x="251520" y="4821449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39552" y="4968170"/>
              <a:ext cx="100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</a:rPr>
                <a:t>賣方</a:t>
              </a:r>
              <a:endParaRPr lang="en-US" altLang="zh-TW" b="1" dirty="0">
                <a:latin typeface="微軟正黑體" panose="020B0604030504040204" pitchFamily="34" charset="-120"/>
              </a:endParaRPr>
            </a:p>
            <a:p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858316" y="5369040"/>
            <a:ext cx="1512168" cy="1098123"/>
            <a:chOff x="7334316" y="4797152"/>
            <a:chExt cx="1512168" cy="1098123"/>
          </a:xfrm>
        </p:grpSpPr>
        <p:sp>
          <p:nvSpPr>
            <p:cNvPr id="17" name="圓角矩形 16"/>
            <p:cNvSpPr/>
            <p:nvPr/>
          </p:nvSpPr>
          <p:spPr>
            <a:xfrm>
              <a:off x="7334316" y="4797152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606298" y="4941168"/>
              <a:ext cx="100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買方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</a:endParaRPr>
            </a:p>
            <a:p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1749608" y="4649155"/>
            <a:ext cx="1970128" cy="65941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內容版面配置區 2"/>
          <p:cNvSpPr txBox="1">
            <a:spLocks/>
          </p:cNvSpPr>
          <p:nvPr/>
        </p:nvSpPr>
        <p:spPr bwMode="auto">
          <a:xfrm>
            <a:off x="8616280" y="4649158"/>
            <a:ext cx="1875902" cy="6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zh-TW" altLang="en-US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抽到</a:t>
            </a:r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紅牌</a:t>
            </a:r>
            <a:endParaRPr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94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-171400"/>
            <a:ext cx="8491728" cy="17739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71464" y="1417815"/>
            <a:ext cx="95770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b="1" dirty="0">
                <a:latin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</a:rPr>
              <a:t>維基百科</a:t>
            </a:r>
            <a:r>
              <a:rPr lang="en-US" altLang="zh-TW" b="1" dirty="0">
                <a:latin typeface="微軟正黑體" panose="020B0604030504040204" pitchFamily="34" charset="-120"/>
              </a:rPr>
              <a:t>) 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在價格機制充分運作下，自由市場裡的供給和需求將會自然而然達到均衡，價格與數量都是最適當的水準，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彷彿市場運作在冥冥之中受到神的指引一般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</a:rPr>
              <a:t>是老天鵝</a:t>
            </a:r>
            <a:r>
              <a:rPr lang="en-US" altLang="zh-TW" b="1" dirty="0">
                <a:latin typeface="微軟正黑體" panose="020B0604030504040204" pitchFamily="34" charset="-120"/>
              </a:rPr>
              <a:t>?!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078" y="2813840"/>
            <a:ext cx="4831458" cy="39163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71464" y="3429000"/>
            <a:ext cx="43076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讓老天鵝賜福人間的終極原因是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?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如果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這個世界都是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小紅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跟</a:t>
            </a:r>
            <a:r>
              <a:rPr lang="zh-TW" altLang="en-US" b="1" dirty="0">
                <a:latin typeface="微軟正黑體" panose="020B0604030504040204" pitchFamily="34" charset="-120"/>
              </a:rPr>
              <a:t>大黑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的話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?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競爭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的來源與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作用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?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810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00110" y="3645024"/>
            <a:ext cx="594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0000FF"/>
                </a:solidFill>
              </a:rPr>
              <a:t>請結算自己的籌碼</a:t>
            </a:r>
            <a:endParaRPr lang="zh-TW" altLang="en-US" sz="5400" b="1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50145" y="2032000"/>
            <a:ext cx="387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遊戲結束</a:t>
            </a:r>
            <a:endParaRPr lang="zh-TW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1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726392"/>
            <a:ext cx="8491728" cy="16025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71464" y="2448758"/>
            <a:ext cx="95770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如果發給每組參賽者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兩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張或多張撲克牌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，那麼供給線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跟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需求線會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發生什麼樣的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變化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?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哪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些現實世界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的因素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會造成供給線或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需求線的移動呢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? 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請試著列出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所有可能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的原因，並且檢視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這些原因之間有什麼</a:t>
            </a: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共通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點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?</a:t>
            </a:r>
            <a:endParaRPr lang="en-US" altLang="zh-TW" sz="32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85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4896" y="304444"/>
            <a:ext cx="4659943" cy="3461672"/>
          </a:xfrm>
          <a:prstGeom prst="rtTriangle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11624" y="1268760"/>
            <a:ext cx="7560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2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. The Demand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Curve (3:31)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3. The Supply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Curve (2:55)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4. The Equilibrium Price and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Quantity (4:51)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5. A Deeper Look at the Demand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Curve (7:47)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6. The Demand Curve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Shifts (14:00)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7. A Deeper Look at the Supply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Curve (7:30)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8. The Supply Curve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Shifts (12:15)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9. Exploring Equilibrium (5:35)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10. Does 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the Equilibrium Model Works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? (8:01)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11. Supply 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and Demand 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Terminology (3:56)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7846" y="456344"/>
            <a:ext cx="291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Homework</a:t>
            </a:r>
            <a:endParaRPr lang="zh-TW" altLang="en-US" sz="36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2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4064" y="1652092"/>
            <a:ext cx="7960368" cy="3989566"/>
          </a:xfrm>
        </p:spPr>
        <p:txBody>
          <a:bodyPr/>
          <a:lstStyle/>
          <a:p>
            <a:pPr marL="354013" indent="-354013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黑牌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賣方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持手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牌以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牌面金額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                    購入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♣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 =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 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Ecoins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賣給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買方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12" y="1652092"/>
            <a:ext cx="2124732" cy="22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03515" y="764704"/>
            <a:ext cx="23526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4000" b="1">
                <a:latin typeface="微軟正黑體" panose="020B0604030504040204" pitchFamily="34" charset="-120"/>
              </a:rPr>
              <a:t>規則說明</a:t>
            </a:r>
            <a:r>
              <a:rPr lang="en-US" altLang="zh-TW" sz="4000" b="1">
                <a:latin typeface="微軟正黑體" panose="020B0604030504040204" pitchFamily="34" charset="-120"/>
              </a:rPr>
              <a:t>:</a:t>
            </a:r>
            <a:endParaRPr lang="zh-TW" altLang="en-US" b="1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3419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1805" b="18971"/>
          <a:stretch/>
        </p:blipFill>
        <p:spPr>
          <a:xfrm>
            <a:off x="14007" y="3692841"/>
            <a:ext cx="12177994" cy="31651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414451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2" name="群組 1"/>
          <p:cNvGrpSpPr/>
          <p:nvPr/>
        </p:nvGrpSpPr>
        <p:grpSpPr>
          <a:xfrm>
            <a:off x="1775520" y="5393334"/>
            <a:ext cx="1584176" cy="792088"/>
            <a:chOff x="251520" y="4821449"/>
            <a:chExt cx="1584176" cy="792088"/>
          </a:xfrm>
        </p:grpSpPr>
        <p:sp>
          <p:nvSpPr>
            <p:cNvPr id="16" name="圓角矩形 15"/>
            <p:cNvSpPr/>
            <p:nvPr/>
          </p:nvSpPr>
          <p:spPr>
            <a:xfrm>
              <a:off x="251520" y="4821449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51520" y="4968170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</a:rPr>
                <a:t>賣方 ♣</a:t>
              </a:r>
              <a:r>
                <a:rPr lang="en-US" altLang="zh-TW" b="1" dirty="0">
                  <a:latin typeface="微軟正黑體" panose="020B0604030504040204" pitchFamily="34" charset="-120"/>
                </a:rPr>
                <a:t>5</a:t>
              </a:r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858316" y="5369040"/>
            <a:ext cx="1512168" cy="1098123"/>
            <a:chOff x="7334316" y="4797152"/>
            <a:chExt cx="1512168" cy="1098123"/>
          </a:xfrm>
        </p:grpSpPr>
        <p:sp>
          <p:nvSpPr>
            <p:cNvPr id="17" name="圓角矩形 16"/>
            <p:cNvSpPr/>
            <p:nvPr/>
          </p:nvSpPr>
          <p:spPr>
            <a:xfrm>
              <a:off x="7334316" y="4797152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606298" y="4941168"/>
              <a:ext cx="1008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買方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</a:endParaRPr>
            </a:p>
            <a:p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503712" y="5076830"/>
            <a:ext cx="4936354" cy="1520525"/>
            <a:chOff x="1979712" y="4504942"/>
            <a:chExt cx="4936354" cy="152052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2051720" y="5085184"/>
              <a:ext cx="48643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>
              <a:off x="1979712" y="5445224"/>
              <a:ext cx="4896544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3635895" y="4504942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</a:rPr>
                <a:t>商品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141366" y="5502247"/>
              <a:ext cx="2726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籌碼 </a:t>
              </a:r>
              <a:r>
                <a:rPr lang="zh-TW" altLang="en-US" b="1" dirty="0">
                  <a:solidFill>
                    <a:srgbClr val="800000"/>
                  </a:solidFill>
                </a:rPr>
                <a:t>成交價格 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71246" y="3363620"/>
            <a:ext cx="2056602" cy="2160846"/>
            <a:chOff x="1147246" y="2791735"/>
            <a:chExt cx="2056602" cy="2160846"/>
          </a:xfrm>
        </p:grpSpPr>
        <p:grpSp>
          <p:nvGrpSpPr>
            <p:cNvPr id="9" name="群組 8"/>
            <p:cNvGrpSpPr/>
            <p:nvPr/>
          </p:nvGrpSpPr>
          <p:grpSpPr>
            <a:xfrm>
              <a:off x="1475656" y="2791735"/>
              <a:ext cx="1728192" cy="2160846"/>
              <a:chOff x="1475656" y="2791735"/>
              <a:chExt cx="1728192" cy="2160846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1475656" y="2791735"/>
                <a:ext cx="1728192" cy="1656184"/>
                <a:chOff x="1115616" y="2708920"/>
                <a:chExt cx="1728192" cy="1656184"/>
              </a:xfrm>
            </p:grpSpPr>
            <p:cxnSp>
              <p:nvCxnSpPr>
                <p:cNvPr id="6" name="直線單箭頭接點 5"/>
                <p:cNvCxnSpPr/>
                <p:nvPr/>
              </p:nvCxnSpPr>
              <p:spPr>
                <a:xfrm flipH="1">
                  <a:off x="1115616" y="2708920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單箭頭接點 9"/>
                <p:cNvCxnSpPr/>
                <p:nvPr/>
              </p:nvCxnSpPr>
              <p:spPr>
                <a:xfrm flipV="1">
                  <a:off x="1403648" y="2924944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文字方塊 7"/>
              <p:cNvSpPr txBox="1"/>
              <p:nvPr/>
            </p:nvSpPr>
            <p:spPr>
              <a:xfrm rot="18873318">
                <a:off x="1733433" y="3646855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</a:rPr>
                  <a:t>籌碼</a:t>
                </a:r>
                <a:r>
                  <a:rPr lang="en-US" altLang="zh-TW" b="1" dirty="0">
                    <a:solidFill>
                      <a:srgbClr val="FF0000"/>
                    </a:solidFill>
                  </a:rPr>
                  <a:t>50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 rot="18943044">
              <a:off x="1147246" y="3052003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</a:rPr>
                <a:t>商品</a:t>
              </a:r>
              <a:endParaRPr lang="zh-TW" altLang="en-US" dirty="0"/>
            </a:p>
          </p:txBody>
        </p:sp>
      </p:grpSp>
      <p:pic>
        <p:nvPicPr>
          <p:cNvPr id="23" name="Picture 5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5" y="151578"/>
            <a:ext cx="2945174" cy="314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839416" y="150880"/>
            <a:ext cx="3312368" cy="3638160"/>
          </a:xfrm>
        </p:spPr>
        <p:txBody>
          <a:bodyPr/>
          <a:lstStyle/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賣方利潤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                             </a:t>
            </a:r>
            <a:r>
              <a:rPr lang="zh-TW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成交價格 </a:t>
            </a:r>
            <a:r>
              <a:rPr lang="zh-TW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−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進貨成本</a:t>
            </a:r>
            <a:endParaRPr lang="zh-TW" altLang="en-US" sz="2400" b="1" dirty="0" smtClean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成交</a:t>
            </a:r>
            <a:r>
              <a:rPr lang="zh-TW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價格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                  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賣方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利潤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愈多</a:t>
            </a:r>
            <a:endParaRPr lang="zh-TW" altLang="en-US" sz="24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成交價格 </a:t>
            </a:r>
            <a:r>
              <a:rPr lang="en-US" altLang="zh-TW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&lt; 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進貨</a:t>
            </a:r>
            <a:r>
              <a:rPr lang="zh-TW" altLang="en-US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成本            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賣方虧本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如果沒有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交易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利潤為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</a:t>
            </a:r>
            <a:endParaRPr lang="zh-TW" altLang="en-US" sz="2400" b="1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9036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8099" r="4555" b="156"/>
          <a:stretch/>
        </p:blipFill>
        <p:spPr>
          <a:xfrm>
            <a:off x="119336" y="4005067"/>
            <a:ext cx="3909308" cy="2874491"/>
          </a:xfrm>
          <a:prstGeom prst="rtTriangle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-1223" r="-172" b="5807"/>
          <a:stretch/>
        </p:blipFill>
        <p:spPr>
          <a:xfrm rot="11707232">
            <a:off x="7113905" y="304444"/>
            <a:ext cx="4659943" cy="3461672"/>
          </a:xfrm>
          <a:prstGeom prst="rtTriangle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4064" y="1649679"/>
            <a:ext cx="8536432" cy="3967261"/>
          </a:xfrm>
        </p:spPr>
        <p:txBody>
          <a:bodyPr/>
          <a:lstStyle/>
          <a:p>
            <a:pPr marL="354013" indent="-354013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抽到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紅牌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買方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可以向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賣方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單位的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可以持手上紅牌以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牌面金額</a:t>
            </a: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賣給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 algn="r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♦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 =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 </a:t>
            </a:r>
            <a:r>
              <a:rPr lang="en-US" altLang="zh-TW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Ecoins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03515" y="764704"/>
            <a:ext cx="23526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4000" b="1">
                <a:latin typeface="微軟正黑體" panose="020B0604030504040204" pitchFamily="34" charset="-120"/>
              </a:rPr>
              <a:t>規則說明</a:t>
            </a:r>
            <a:r>
              <a:rPr lang="en-US" altLang="zh-TW" sz="4000" b="1">
                <a:latin typeface="微軟正黑體" panose="020B0604030504040204" pitchFamily="34" charset="-120"/>
              </a:rPr>
              <a:t>:</a:t>
            </a:r>
            <a:endParaRPr lang="zh-TW" altLang="en-US" b="1">
              <a:latin typeface="微軟正黑體" panose="020B0604030504040204" pitchFamily="34" charset="-120"/>
            </a:endParaRPr>
          </a:p>
        </p:txBody>
      </p:sp>
      <p:pic>
        <p:nvPicPr>
          <p:cNvPr id="13" name="Picture 5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67" y="4005067"/>
            <a:ext cx="2124732" cy="22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34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r="1805" b="18971"/>
          <a:stretch/>
        </p:blipFill>
        <p:spPr>
          <a:xfrm>
            <a:off x="14007" y="3692841"/>
            <a:ext cx="12177994" cy="31651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4451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2" name="群組 1"/>
          <p:cNvGrpSpPr/>
          <p:nvPr/>
        </p:nvGrpSpPr>
        <p:grpSpPr>
          <a:xfrm>
            <a:off x="1775520" y="5393334"/>
            <a:ext cx="1584176" cy="792088"/>
            <a:chOff x="251520" y="4821449"/>
            <a:chExt cx="1584176" cy="792088"/>
          </a:xfrm>
        </p:grpSpPr>
        <p:sp>
          <p:nvSpPr>
            <p:cNvPr id="16" name="圓角矩形 15"/>
            <p:cNvSpPr/>
            <p:nvPr/>
          </p:nvSpPr>
          <p:spPr>
            <a:xfrm>
              <a:off x="251520" y="4821449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51520" y="4968170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</a:rPr>
                <a:t>賣方 ♣</a:t>
              </a:r>
              <a:r>
                <a:rPr lang="en-US" altLang="zh-TW" b="1" dirty="0">
                  <a:latin typeface="微軟正黑體" panose="020B0604030504040204" pitchFamily="34" charset="-120"/>
                </a:rPr>
                <a:t>5</a:t>
              </a:r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858316" y="5369037"/>
            <a:ext cx="1552076" cy="792088"/>
            <a:chOff x="7334316" y="4797152"/>
            <a:chExt cx="1552076" cy="792088"/>
          </a:xfrm>
        </p:grpSpPr>
        <p:sp>
          <p:nvSpPr>
            <p:cNvPr id="17" name="圓角矩形 16"/>
            <p:cNvSpPr/>
            <p:nvPr/>
          </p:nvSpPr>
          <p:spPr>
            <a:xfrm>
              <a:off x="7334316" y="4797152"/>
              <a:ext cx="1512168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334316" y="4941168"/>
              <a:ext cx="155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買方 ♦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J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503712" y="5076830"/>
            <a:ext cx="4936354" cy="1520525"/>
            <a:chOff x="1979712" y="4504942"/>
            <a:chExt cx="4936354" cy="152052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2051720" y="5085184"/>
              <a:ext cx="48643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>
              <a:off x="1979712" y="5445224"/>
              <a:ext cx="4896544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字方塊 4"/>
            <p:cNvSpPr txBox="1"/>
            <p:nvPr/>
          </p:nvSpPr>
          <p:spPr>
            <a:xfrm>
              <a:off x="3635895" y="4504942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</a:rPr>
                <a:t>商品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069359" y="5502247"/>
              <a:ext cx="2870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籌碼 </a:t>
              </a:r>
              <a:r>
                <a:rPr lang="zh-TW" altLang="en-US" b="1" dirty="0">
                  <a:solidFill>
                    <a:srgbClr val="C00000"/>
                  </a:solidFill>
                </a:rPr>
                <a:t>成交價格 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71246" y="3363620"/>
            <a:ext cx="2056602" cy="2160846"/>
            <a:chOff x="1147246" y="2791735"/>
            <a:chExt cx="2056602" cy="2160846"/>
          </a:xfrm>
        </p:grpSpPr>
        <p:grpSp>
          <p:nvGrpSpPr>
            <p:cNvPr id="9" name="群組 8"/>
            <p:cNvGrpSpPr/>
            <p:nvPr/>
          </p:nvGrpSpPr>
          <p:grpSpPr>
            <a:xfrm>
              <a:off x="1475656" y="2791735"/>
              <a:ext cx="1728192" cy="2160846"/>
              <a:chOff x="1475656" y="2791735"/>
              <a:chExt cx="1728192" cy="2160846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1475656" y="2791735"/>
                <a:ext cx="1728192" cy="1656184"/>
                <a:chOff x="1115616" y="2708920"/>
                <a:chExt cx="1728192" cy="1656184"/>
              </a:xfrm>
            </p:grpSpPr>
            <p:cxnSp>
              <p:nvCxnSpPr>
                <p:cNvPr id="6" name="直線單箭頭接點 5"/>
                <p:cNvCxnSpPr/>
                <p:nvPr/>
              </p:nvCxnSpPr>
              <p:spPr>
                <a:xfrm flipH="1">
                  <a:off x="1115616" y="2708920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單箭頭接點 9"/>
                <p:cNvCxnSpPr/>
                <p:nvPr/>
              </p:nvCxnSpPr>
              <p:spPr>
                <a:xfrm flipV="1">
                  <a:off x="1403648" y="2924944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文字方塊 7"/>
              <p:cNvSpPr txBox="1"/>
              <p:nvPr/>
            </p:nvSpPr>
            <p:spPr>
              <a:xfrm rot="18873318">
                <a:off x="1733433" y="3646855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</a:rPr>
                  <a:t>籌碼</a:t>
                </a:r>
                <a:r>
                  <a:rPr lang="en-US" altLang="zh-TW" b="1" dirty="0">
                    <a:solidFill>
                      <a:srgbClr val="FF0000"/>
                    </a:solidFill>
                  </a:rPr>
                  <a:t>50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 rot="18943044">
              <a:off x="1147246" y="3052003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anose="020B0604030504040204" pitchFamily="34" charset="-120"/>
                </a:rPr>
                <a:t>商品</a:t>
              </a:r>
              <a:endParaRPr lang="zh-TW" altLang="en-US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032107" y="2870422"/>
            <a:ext cx="1672997" cy="2509315"/>
            <a:chOff x="5940152" y="2298534"/>
            <a:chExt cx="1672997" cy="2509315"/>
          </a:xfrm>
        </p:grpSpPr>
        <p:grpSp>
          <p:nvGrpSpPr>
            <p:cNvPr id="25" name="群組 24"/>
            <p:cNvGrpSpPr/>
            <p:nvPr/>
          </p:nvGrpSpPr>
          <p:grpSpPr>
            <a:xfrm>
              <a:off x="5940152" y="2780928"/>
              <a:ext cx="1672997" cy="2026921"/>
              <a:chOff x="5940152" y="2780928"/>
              <a:chExt cx="1672997" cy="2026921"/>
            </a:xfrm>
          </p:grpSpPr>
          <p:grpSp>
            <p:nvGrpSpPr>
              <p:cNvPr id="13" name="群組 12"/>
              <p:cNvGrpSpPr/>
              <p:nvPr/>
            </p:nvGrpSpPr>
            <p:grpSpPr>
              <a:xfrm rot="10800000" flipV="1">
                <a:off x="5940152" y="2780928"/>
                <a:ext cx="1672997" cy="1764196"/>
                <a:chOff x="1115616" y="2708920"/>
                <a:chExt cx="1728192" cy="1656184"/>
              </a:xfrm>
            </p:grpSpPr>
            <p:cxnSp>
              <p:nvCxnSpPr>
                <p:cNvPr id="14" name="直線單箭頭接點 13"/>
                <p:cNvCxnSpPr/>
                <p:nvPr/>
              </p:nvCxnSpPr>
              <p:spPr>
                <a:xfrm flipH="1">
                  <a:off x="1115616" y="2708920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單箭頭接點 14"/>
                <p:cNvCxnSpPr/>
                <p:nvPr/>
              </p:nvCxnSpPr>
              <p:spPr>
                <a:xfrm flipV="1">
                  <a:off x="1403648" y="2924944"/>
                  <a:ext cx="1440160" cy="144016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文字方塊 19"/>
              <p:cNvSpPr txBox="1"/>
              <p:nvPr/>
            </p:nvSpPr>
            <p:spPr>
              <a:xfrm rot="2930968">
                <a:off x="5470223" y="3682143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atin typeface="微軟正黑體" panose="020B0604030504040204" pitchFamily="34" charset="-120"/>
                  </a:rPr>
                  <a:t>商品</a:t>
                </a:r>
                <a:endParaRPr lang="zh-TW" altLang="en-US" dirty="0"/>
              </a:p>
            </p:txBody>
          </p:sp>
        </p:grpSp>
        <p:sp>
          <p:nvSpPr>
            <p:cNvPr id="23" name="文字方塊 22"/>
            <p:cNvSpPr txBox="1"/>
            <p:nvPr/>
          </p:nvSpPr>
          <p:spPr>
            <a:xfrm rot="2885896">
              <a:off x="6121992" y="3081040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籌碼</a:t>
              </a:r>
              <a: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110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" name="Picture 5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25" y="151578"/>
            <a:ext cx="2945174" cy="314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內容版面配置區 2"/>
          <p:cNvSpPr txBox="1">
            <a:spLocks/>
          </p:cNvSpPr>
          <p:nvPr/>
        </p:nvSpPr>
        <p:spPr bwMode="auto">
          <a:xfrm>
            <a:off x="8374912" y="155527"/>
            <a:ext cx="3359613" cy="35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買方好處 </a:t>
            </a:r>
            <a:r>
              <a:rPr lang="en-US" altLang="zh-TW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                   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商品</a:t>
            </a:r>
            <a:r>
              <a:rPr lang="zh-TW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價值 </a:t>
            </a:r>
            <a:r>
              <a:rPr lang="zh-TW" altLang="en-US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− </a:t>
            </a:r>
            <a:r>
              <a:rPr lang="zh-TW" altLang="en-US" sz="2400" b="1" kern="0" dirty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成交價格</a:t>
            </a:r>
            <a:endParaRPr lang="zh-TW" altLang="en-US" sz="2400" b="1" kern="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成交價格</a:t>
            </a:r>
            <a:r>
              <a:rPr lang="zh-TW" altLang="en-US" sz="2400" b="1" kern="0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</a:t>
            </a:r>
            <a:r>
              <a:rPr lang="zh-TW" altLang="en-US" sz="2400" b="1" kern="0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              </a:t>
            </a:r>
            <a:r>
              <a:rPr lang="en-US" altLang="zh-TW" sz="2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en-US" altLang="zh-TW" sz="2400" b="1" kern="0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400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買方</a:t>
            </a:r>
            <a:r>
              <a:rPr lang="zh-TW" altLang="en-US" sz="2400" b="1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好處</a:t>
            </a:r>
            <a:r>
              <a:rPr lang="zh-TW" altLang="en-US" sz="2400" b="1" kern="0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愈多</a:t>
            </a:r>
            <a:endParaRPr lang="zh-TW" altLang="en-US" sz="2400" b="1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成交價格 </a:t>
            </a:r>
            <a:r>
              <a:rPr lang="en-US" altLang="zh-TW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&gt; </a:t>
            </a:r>
            <a:r>
              <a:rPr lang="zh-TW" altLang="en-US" sz="2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 </a:t>
            </a:r>
            <a:r>
              <a:rPr lang="en-US" altLang="zh-TW" sz="2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en-US" altLang="zh-TW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400" b="1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買方好處為</a:t>
            </a:r>
            <a:r>
              <a:rPr lang="zh-TW" altLang="en-US" sz="2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zh-TW" altLang="en-US" sz="2400" b="1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如果沒有交易    </a:t>
            </a:r>
            <a:r>
              <a:rPr lang="zh-TW" altLang="en-US" sz="2400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2400" b="1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好處為</a:t>
            </a:r>
            <a:r>
              <a:rPr lang="zh-TW" altLang="en-US" sz="2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</a:t>
            </a:r>
            <a:r>
              <a:rPr lang="en-US" altLang="zh-TW" sz="2400" b="1" kern="0" dirty="0">
                <a:ea typeface="新細明體" panose="02020500000000000000" pitchFamily="18" charset="-120"/>
              </a:rPr>
              <a:t>	</a:t>
            </a:r>
            <a:endParaRPr lang="zh-TW" altLang="en-US" sz="2400" b="1" kern="0" dirty="0">
              <a:ea typeface="新細明體" panose="02020500000000000000" pitchFamily="18" charset="-120"/>
            </a:endParaRPr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 bwMode="auto">
          <a:xfrm>
            <a:off x="839416" y="150880"/>
            <a:ext cx="3312368" cy="363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賣方利潤 </a:t>
            </a:r>
            <a:r>
              <a:rPr lang="en-US" altLang="zh-TW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                              </a:t>
            </a:r>
            <a:r>
              <a:rPr lang="zh-TW" altLang="en-US" sz="2400" b="1" kern="0" dirty="0" smtClean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成交價格 </a:t>
            </a:r>
            <a:r>
              <a:rPr lang="zh-TW" altLang="en-US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− </a:t>
            </a:r>
            <a:r>
              <a:rPr lang="zh-TW" altLang="en-US" sz="2400" b="1" kern="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進貨成本</a:t>
            </a:r>
            <a:endParaRPr lang="zh-TW" altLang="en-US" sz="2400" b="1" kern="0" dirty="0" smtClean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kern="0" dirty="0" smtClean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成交價格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愈高                      </a:t>
            </a:r>
            <a:r>
              <a:rPr lang="en-US" altLang="zh-TW" sz="2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en-US" altLang="zh-TW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400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賣方利潤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愈多</a:t>
            </a:r>
            <a:endParaRPr lang="zh-TW" altLang="en-US" sz="2400" b="1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400" b="1" kern="0" dirty="0" smtClean="0">
                <a:solidFill>
                  <a:srgbClr val="8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成交價格 </a:t>
            </a:r>
            <a:r>
              <a:rPr lang="en-US" altLang="zh-TW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&lt; </a:t>
            </a:r>
            <a:r>
              <a:rPr lang="zh-TW" altLang="en-US" sz="2400" b="1" kern="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進貨成本             </a:t>
            </a:r>
            <a:r>
              <a:rPr lang="en-US" altLang="zh-TW" sz="2400" b="1" kern="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zh-TW" altLang="en-US" sz="2400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賣方虧本</a:t>
            </a:r>
            <a:endParaRPr lang="en-US" altLang="zh-TW" sz="2400" b="1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zh-TW" altLang="en-US" sz="2400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如果沒有交易</a:t>
            </a:r>
            <a:r>
              <a:rPr lang="en-US" altLang="zh-TW" sz="2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 </a:t>
            </a:r>
            <a:r>
              <a:rPr lang="zh-TW" altLang="en-US" sz="2400" b="1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利潤為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</a:t>
            </a:r>
            <a:endParaRPr lang="zh-TW" altLang="en-US" sz="2400" b="1" kern="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0559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42195</TotalTime>
  <Words>2438</Words>
  <Application>Microsoft Office PowerPoint</Application>
  <PresentationFormat>寬螢幕</PresentationFormat>
  <Paragraphs>965</Paragraphs>
  <Slides>53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5" baseType="lpstr">
      <vt:lpstr>Myriad Web Pro</vt:lpstr>
      <vt:lpstr>華康魏碑體</vt:lpstr>
      <vt:lpstr>微軟正黑體</vt:lpstr>
      <vt:lpstr>新細明體</vt:lpstr>
      <vt:lpstr>Arial</vt:lpstr>
      <vt:lpstr>Arial Black</vt:lpstr>
      <vt:lpstr>Cambria Math</vt:lpstr>
      <vt:lpstr>Eras Demi ITC</vt:lpstr>
      <vt:lpstr>Eras Medium ITC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PaoChih</cp:lastModifiedBy>
  <cp:revision>645</cp:revision>
  <dcterms:created xsi:type="dcterms:W3CDTF">2012-12-19T02:36:50Z</dcterms:created>
  <dcterms:modified xsi:type="dcterms:W3CDTF">2021-05-12T09:39:35Z</dcterms:modified>
</cp:coreProperties>
</file>