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598" r:id="rId3"/>
    <p:sldId id="599" r:id="rId4"/>
    <p:sldId id="600" r:id="rId5"/>
    <p:sldId id="602" r:id="rId6"/>
    <p:sldId id="603" r:id="rId7"/>
    <p:sldId id="605" r:id="rId8"/>
    <p:sldId id="634" r:id="rId9"/>
    <p:sldId id="633" r:id="rId10"/>
    <p:sldId id="635" r:id="rId11"/>
    <p:sldId id="639" r:id="rId12"/>
    <p:sldId id="638" r:id="rId13"/>
    <p:sldId id="637" r:id="rId14"/>
    <p:sldId id="640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B8C90"/>
    <a:srgbClr val="818286"/>
    <a:srgbClr val="949599"/>
    <a:srgbClr val="FF0000"/>
    <a:srgbClr val="777777"/>
    <a:srgbClr val="4D4D4D"/>
    <a:srgbClr val="800000"/>
    <a:srgbClr val="08080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94660"/>
  </p:normalViewPr>
  <p:slideViewPr>
    <p:cSldViewPr>
      <p:cViewPr varScale="1">
        <p:scale>
          <a:sx n="61" d="100"/>
          <a:sy n="61" d="100"/>
        </p:scale>
        <p:origin x="1412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華康魏碑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華康魏碑體" pitchFamily="65" charset="-120"/>
              </a:defRPr>
            </a:lvl1pPr>
          </a:lstStyle>
          <a:p>
            <a:fld id="{BA3C5701-D652-45C8-B1F1-E33A04DFDAE9}" type="datetimeFigureOut">
              <a:rPr lang="zh-TW" altLang="en-US"/>
              <a:pPr/>
              <a:t>2021/12/19</a:t>
            </a:fld>
            <a:endParaRPr lang="en-US" altLang="zh-TW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華康魏碑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華康魏碑體" pitchFamily="65" charset="-120"/>
              </a:defRPr>
            </a:lvl1pPr>
          </a:lstStyle>
          <a:p>
            <a:fld id="{A7155A78-AE40-4A1D-89AA-84CDCDF76AA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4771-0B57-4EA2-A11C-31812202ECD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2017</a:t>
            </a: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台大證券營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34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smtClean="0">
                <a:latin typeface="+mn-ea"/>
              </a:rPr>
              <a:t>只能坐著交易</a:t>
            </a:r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4771-0B57-4EA2-A11C-31812202ECD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2017</a:t>
            </a: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台大證券營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8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4771-0B57-4EA2-A11C-31812202ECD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2017</a:t>
            </a: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台大證券營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09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4771-0B57-4EA2-A11C-31812202ECD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2017</a:t>
            </a: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台大證券營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8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54771-0B57-4EA2-A11C-31812202ECD5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2017</a:t>
            </a:r>
            <a:r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華康魏碑體" pitchFamily="65" charset="-120"/>
                <a:cs typeface="+mn-cs"/>
              </a:rPr>
              <a:t>台大證券營</a:t>
            </a:r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華康魏碑體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60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186EF-ED8B-4405-8E27-2C82FC12DB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175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58D98-5623-4E4E-8C9C-9E45469CCA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754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7318D-6782-4252-80C8-04DB1F11CD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1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85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95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0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76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81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88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9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82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D5AE4-B30F-4E59-ACE0-8B8CD4697C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795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0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924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04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64389-DB96-412E-A1C6-33BE46888F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938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2A815-B4A9-4C7D-9180-20463E23B2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0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EED75-9CBF-42B2-AA17-91B134C4B2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772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03933-68D9-4851-8635-0F7196785A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953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6CDC2-D462-47FE-BE82-7C263B94E0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92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BC506-F41F-477D-B50E-9DB196EE73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053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BD977-0993-4EC2-AA9C-19C311B014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924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D5FA4955-465C-42AF-BD34-98BF0CD9636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95AB9-8459-0040-B8CF-6D5CA15A8B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0949B-9835-F540-B681-16E30AF46A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30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9"/>
          <p:cNvSpPr txBox="1">
            <a:spLocks noChangeArrowheads="1"/>
          </p:cNvSpPr>
          <p:nvPr/>
        </p:nvSpPr>
        <p:spPr bwMode="auto">
          <a:xfrm>
            <a:off x="639763" y="2382838"/>
            <a:ext cx="78486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D6C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zh-TW" altLang="en-US" sz="4400" b="1" dirty="0">
                <a:solidFill>
                  <a:srgbClr val="FFFFFF"/>
                </a:solidFill>
                <a:ea typeface="微軟正黑體" panose="020B0604030504040204" pitchFamily="34" charset="-120"/>
              </a:rPr>
              <a:t>交易互惠遊戲</a:t>
            </a:r>
          </a:p>
          <a:p>
            <a:pPr algn="ctr">
              <a:spcBef>
                <a:spcPct val="50000"/>
              </a:spcBef>
              <a:buNone/>
              <a:defRPr/>
            </a:pPr>
            <a:r>
              <a:rPr lang="en-US" altLang="zh-TW" sz="4400" b="1" dirty="0">
                <a:solidFill>
                  <a:srgbClr val="FFFFFF"/>
                </a:solidFill>
                <a:ea typeface="微軟正黑體" panose="020B0604030504040204" pitchFamily="34" charset="-120"/>
              </a:rPr>
              <a:t>Gains from Trade</a:t>
            </a:r>
          </a:p>
        </p:txBody>
      </p:sp>
    </p:spTree>
    <p:extLst>
      <p:ext uri="{BB962C8B-B14F-4D97-AF65-F5344CB8AC3E}">
        <p14:creationId xmlns:p14="http://schemas.microsoft.com/office/powerpoint/2010/main" val="324449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7667"/>
          <a:stretch/>
        </p:blipFill>
        <p:spPr>
          <a:xfrm>
            <a:off x="6156176" y="4947056"/>
            <a:ext cx="2892363" cy="17900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86" r="19172"/>
          <a:stretch/>
        </p:blipFill>
        <p:spPr>
          <a:xfrm>
            <a:off x="6674707" y="692696"/>
            <a:ext cx="2448272" cy="40980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980728"/>
            <a:ext cx="3902207" cy="29266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0644" y="3861048"/>
            <a:ext cx="2569468" cy="25694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31" y="893862"/>
            <a:ext cx="2466975" cy="1847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/>
          <a:srcRect r="16033" b="13196"/>
          <a:stretch/>
        </p:blipFill>
        <p:spPr>
          <a:xfrm>
            <a:off x="235831" y="3047852"/>
            <a:ext cx="2979087" cy="2053158"/>
          </a:xfrm>
          <a:prstGeom prst="rect">
            <a:avLst/>
          </a:prstGeom>
        </p:spPr>
      </p:pic>
      <p:sp>
        <p:nvSpPr>
          <p:cNvPr id="9" name="Shape 133"/>
          <p:cNvSpPr/>
          <p:nvPr/>
        </p:nvSpPr>
        <p:spPr>
          <a:xfrm>
            <a:off x="279070" y="118373"/>
            <a:ext cx="8613410" cy="6463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你願意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回頭去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用古時候的產品嗎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</a:rPr>
              <a:t>?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0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07504" y="1107316"/>
            <a:ext cx="8848870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41338" indent="-4508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9048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#1 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科技進步下有贏家也有輸家</a:t>
            </a:r>
            <a:endParaRPr kumimoji="1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47688" lvl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b="1" u="sng" dirty="0" smtClean="0">
                <a:latin typeface="微軟正黑體" panose="020B0604030504040204" pitchFamily="34" charset="-120"/>
              </a:rPr>
              <a:t>運用</a:t>
            </a:r>
            <a:r>
              <a:rPr lang="zh-TW" altLang="en-US" sz="2400" b="1" u="sng" dirty="0">
                <a:latin typeface="微軟正黑體" panose="020B0604030504040204" pitchFamily="34" charset="-120"/>
              </a:rPr>
              <a:t>新科技的廠商</a:t>
            </a:r>
            <a:r>
              <a:rPr lang="zh-TW" altLang="en-US" sz="2400" dirty="0">
                <a:latin typeface="微軟正黑體" panose="020B0604030504040204" pitchFamily="34" charset="-120"/>
              </a:rPr>
              <a:t>跟</a:t>
            </a:r>
            <a:r>
              <a:rPr lang="zh-TW" altLang="en-US" sz="2400" b="1" u="sng" dirty="0">
                <a:latin typeface="微軟正黑體" panose="020B0604030504040204" pitchFamily="34" charset="-120"/>
              </a:rPr>
              <a:t>享受更好產品的</a:t>
            </a:r>
            <a:r>
              <a:rPr lang="zh-TW" altLang="en-US" sz="2400" b="1" u="sng" dirty="0" smtClean="0">
                <a:latin typeface="微軟正黑體" panose="020B0604030504040204" pitchFamily="34" charset="-120"/>
              </a:rPr>
              <a:t>消費者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是贏家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marL="547688" lvl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b="1" u="sng" dirty="0" smtClean="0">
                <a:latin typeface="微軟正黑體" panose="020B0604030504040204" pitchFamily="34" charset="-120"/>
              </a:rPr>
              <a:t>被</a:t>
            </a:r>
            <a:r>
              <a:rPr lang="zh-TW" altLang="en-US" sz="2400" b="1" u="sng" dirty="0">
                <a:latin typeface="微軟正黑體" panose="020B0604030504040204" pitchFamily="34" charset="-120"/>
              </a:rPr>
              <a:t>新科技取代的舊廠商</a:t>
            </a:r>
            <a:r>
              <a:rPr lang="zh-TW" altLang="en-US" sz="2400" dirty="0">
                <a:latin typeface="微軟正黑體" panose="020B0604030504040204" pitchFamily="34" charset="-120"/>
              </a:rPr>
              <a:t>及其</a:t>
            </a:r>
            <a:r>
              <a:rPr lang="zh-TW" altLang="en-US" sz="2400" b="1" u="sng" dirty="0">
                <a:latin typeface="微軟正黑體" panose="020B0604030504040204" pitchFamily="34" charset="-120"/>
              </a:rPr>
              <a:t>員工</a:t>
            </a:r>
            <a:r>
              <a:rPr lang="zh-TW" altLang="en-US" sz="2400" dirty="0">
                <a:latin typeface="微軟正黑體" panose="020B0604030504040204" pitchFamily="34" charset="-120"/>
              </a:rPr>
              <a:t>是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輸家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marL="547688" lvl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科技</a:t>
            </a:r>
            <a:r>
              <a:rPr lang="zh-TW" altLang="en-US" sz="2400" dirty="0">
                <a:latin typeface="微軟正黑體" panose="020B0604030504040204" pitchFamily="34" charset="-120"/>
              </a:rPr>
              <a:t>進步的過程可能會很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痛苦，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這表示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科技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進步是不好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的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嗎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?</a:t>
            </a:r>
          </a:p>
          <a:p>
            <a:pPr marL="90488" lv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#2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 長期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來看，科技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進步讓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整個社會都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獲益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536575" lvl="0" indent="-4460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latin typeface="微軟正黑體" panose="020B0604030504040204" pitchFamily="34" charset="-120"/>
              </a:rPr>
              <a:t>十九世紀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初，</a:t>
            </a:r>
            <a:r>
              <a:rPr lang="zh-TW" altLang="en-US" sz="2400" dirty="0">
                <a:latin typeface="微軟正黑體" panose="020B0604030504040204" pitchFamily="34" charset="-120"/>
              </a:rPr>
              <a:t>英國紡織工人向紡紗機宣戰，認為機器搶了他們的工作機會，如今紡紗機卻像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天賜的禮物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!!</a:t>
            </a:r>
          </a:p>
          <a:p>
            <a:pPr marL="536575" lvl="0" indent="-4460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latin typeface="微軟正黑體" panose="020B0604030504040204" pitchFamily="34" charset="-120"/>
              </a:rPr>
              <a:t>大多數科技進步也是如此，現在家家戶戶有電燈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，很難想像有人會想回到以前</a:t>
            </a:r>
            <a:r>
              <a:rPr lang="zh-TW" altLang="en-US" sz="2400" dirty="0">
                <a:latin typeface="微軟正黑體" panose="020B0604030504040204" pitchFamily="34" charset="-120"/>
              </a:rPr>
              <a:t>點油燈的日子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?</a:t>
            </a:r>
          </a:p>
          <a:p>
            <a:pPr marL="536575" lvl="0" indent="-4460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latin typeface="微軟正黑體" panose="020B0604030504040204" pitchFamily="34" charset="-120"/>
              </a:rPr>
              <a:t>科技進步能把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同樣的投入</a:t>
            </a:r>
            <a:r>
              <a:rPr lang="zh-TW" altLang="en-US" sz="2400" dirty="0">
                <a:latin typeface="微軟正黑體" panose="020B0604030504040204" pitchFamily="34" charset="-120"/>
              </a:rPr>
              <a:t>變成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更多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產出，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長期</a:t>
            </a:r>
            <a:r>
              <a:rPr lang="zh-TW" altLang="en-US" sz="2400" dirty="0">
                <a:latin typeface="微軟正黑體" panose="020B0604030504040204" pitchFamily="34" charset="-120"/>
              </a:rPr>
              <a:t>下來我們能夠生產出更多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美好</a:t>
            </a:r>
            <a:r>
              <a:rPr lang="zh-TW" altLang="en-US" sz="2400" dirty="0">
                <a:latin typeface="微軟正黑體" panose="020B0604030504040204" pitchFamily="34" charset="-120"/>
              </a:rPr>
              <a:t>的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事物</a:t>
            </a:r>
            <a:r>
              <a:rPr lang="zh-TW" altLang="en-US" sz="2400" dirty="0">
                <a:latin typeface="微軟正黑體" panose="020B0604030504040204" pitchFamily="34" charset="-120"/>
              </a:rPr>
              <a:t>讓所有人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享用，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整個社會因而獲益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!</a:t>
            </a:r>
            <a:r>
              <a:rPr lang="en-US" altLang="zh-TW" sz="2400" dirty="0">
                <a:latin typeface="微軟正黑體" panose="020B0604030504040204" pitchFamily="34" charset="-120"/>
              </a:rPr>
              <a:t>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3406" y="99204"/>
            <a:ext cx="85770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D6C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與</a:t>
            </a: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科技進步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有關的</a:t>
            </a:r>
            <a:r>
              <a:rPr lang="zh-TW" altLang="en-US" sz="4400" b="1" noProof="0" dirty="0" smtClean="0">
                <a:solidFill>
                  <a:srgbClr val="000000"/>
                </a:solidFill>
                <a:ea typeface="微軟正黑體" panose="020B0604030504040204" pitchFamily="34" charset="-120"/>
              </a:rPr>
              <a:t>重要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事實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47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07504" y="2924944"/>
            <a:ext cx="884887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41338" indent="-4508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9048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#1 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自由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貿易</a:t>
            </a:r>
            <a:r>
              <a:rPr kumimoji="1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下有贏家也有輸家</a:t>
            </a:r>
            <a:endParaRPr kumimoji="1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0488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#2</a:t>
            </a:r>
            <a:r>
              <a:rPr kumimoji="1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長期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來看</a:t>
            </a:r>
            <a:r>
              <a:rPr kumimoji="1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，自由貿易讓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整個社會都</a:t>
            </a:r>
            <a:r>
              <a:rPr kumimoji="1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獲益</a:t>
            </a:r>
            <a:endParaRPr kumimoji="1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3528" y="1052736"/>
            <a:ext cx="84168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D6C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Bef>
                <a:spcPct val="50000"/>
              </a:spcBef>
              <a:buNone/>
              <a:defRPr/>
            </a:pPr>
            <a:r>
              <a:rPr lang="zh-TW" altLang="en-US" sz="4400" b="1" dirty="0" smtClean="0">
                <a:solidFill>
                  <a:srgbClr val="0000CC"/>
                </a:solidFill>
                <a:ea typeface="微軟正黑體" panose="020B0604030504040204" pitchFamily="34" charset="-120"/>
              </a:rPr>
              <a:t>自由</a:t>
            </a:r>
            <a:r>
              <a:rPr lang="zh-TW" altLang="en-US" sz="4400" b="1" dirty="0">
                <a:solidFill>
                  <a:srgbClr val="0000CC"/>
                </a:solidFill>
                <a:ea typeface="微軟正黑體" panose="020B0604030504040204" pitchFamily="34" charset="-120"/>
              </a:rPr>
              <a:t>貿易</a:t>
            </a:r>
            <a:r>
              <a:rPr lang="zh-TW" altLang="en-US" sz="3600" b="1" dirty="0" smtClean="0">
                <a:solidFill>
                  <a:srgbClr val="000000"/>
                </a:solidFill>
                <a:ea typeface="微軟正黑體" panose="020B0604030504040204" pitchFamily="34" charset="-120"/>
              </a:rPr>
              <a:t>跟</a:t>
            </a:r>
            <a:r>
              <a:rPr lang="zh-TW" altLang="en-US" sz="4400" b="1" dirty="0">
                <a:solidFill>
                  <a:srgbClr val="0000CC"/>
                </a:solidFill>
                <a:ea typeface="微軟正黑體" panose="020B0604030504040204" pitchFamily="34" charset="-120"/>
              </a:rPr>
              <a:t>科技</a:t>
            </a:r>
            <a:r>
              <a:rPr lang="zh-TW" altLang="en-US" sz="4400" b="1" dirty="0" smtClean="0">
                <a:solidFill>
                  <a:srgbClr val="0000CC"/>
                </a:solidFill>
                <a:ea typeface="微軟正黑體" panose="020B0604030504040204" pitchFamily="34" charset="-120"/>
              </a:rPr>
              <a:t>進步</a:t>
            </a:r>
            <a:r>
              <a:rPr lang="zh-TW" altLang="en-US" sz="3600" b="1" dirty="0" smtClean="0">
                <a:solidFill>
                  <a:srgbClr val="000000"/>
                </a:solidFill>
                <a:ea typeface="微軟正黑體" panose="020B0604030504040204" pitchFamily="34" charset="-120"/>
              </a:rPr>
              <a:t>就跟雙胞胎一樣能</a:t>
            </a:r>
            <a:r>
              <a:rPr lang="zh-TW" altLang="en-US" sz="3600" b="1" dirty="0">
                <a:solidFill>
                  <a:srgbClr val="000000"/>
                </a:solidFill>
                <a:ea typeface="微軟正黑體" panose="020B0604030504040204" pitchFamily="34" charset="-120"/>
              </a:rPr>
              <a:t>把同樣的投入變成更多</a:t>
            </a:r>
            <a:r>
              <a:rPr lang="zh-TW" altLang="en-US" sz="3600" b="1" dirty="0" smtClean="0">
                <a:solidFill>
                  <a:srgbClr val="000000"/>
                </a:solidFill>
                <a:ea typeface="微軟正黑體" panose="020B0604030504040204" pitchFamily="34" charset="-120"/>
              </a:rPr>
              <a:t>產出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3810" y="4804122"/>
            <a:ext cx="58245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00CC"/>
                </a:solidFill>
              </a:rPr>
              <a:t>自由貿易爭議多半來自忘記這兩項事實並存</a:t>
            </a:r>
          </a:p>
        </p:txBody>
      </p:sp>
    </p:spTree>
    <p:extLst>
      <p:ext uri="{BB962C8B-B14F-4D97-AF65-F5344CB8AC3E}">
        <p14:creationId xmlns:p14="http://schemas.microsoft.com/office/powerpoint/2010/main" val="31596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755576" y="2852936"/>
            <a:ext cx="72728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41338" indent="-4508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90488" indent="0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sz="48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計算</a:t>
            </a:r>
            <a:r>
              <a:rPr lang="zh-TW" altLang="en-US" sz="48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總</a:t>
            </a:r>
            <a:r>
              <a:rPr lang="zh-TW" altLang="zh-TW" sz="48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得</a:t>
            </a:r>
            <a:r>
              <a:rPr lang="zh-TW" altLang="zh-TW" sz="48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分</a:t>
            </a:r>
            <a:r>
              <a:rPr lang="en-US" altLang="zh-TW" sz="48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 (x ? </a:t>
            </a:r>
            <a:r>
              <a:rPr lang="zh-TW" altLang="en-US" sz="48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倍</a:t>
            </a:r>
            <a:r>
              <a:rPr lang="en-US" altLang="zh-TW" sz="48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68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34837" y="188640"/>
            <a:ext cx="8809163" cy="4896544"/>
          </a:xfrm>
        </p:spPr>
        <p:txBody>
          <a:bodyPr>
            <a:normAutofit/>
          </a:bodyPr>
          <a:lstStyle/>
          <a:p>
            <a:pPr marL="90488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每人從</a:t>
            </a:r>
            <a:r>
              <a:rPr lang="zh-TW" altLang="en-US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隨機抽到的撲克牌中，湊出</a:t>
            </a:r>
            <a:r>
              <a:rPr lang="zh-TW" altLang="en-US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一組</a:t>
            </a:r>
            <a:r>
              <a:rPr lang="en-US" altLang="zh-TW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五張</a:t>
            </a:r>
            <a:r>
              <a:rPr lang="en-US" altLang="zh-TW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zh-TW" sz="3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6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107504" y="5373218"/>
            <a:ext cx="884887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41338" indent="-4508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遊戲進行三回合，計算總</a:t>
            </a:r>
            <a:r>
              <a:rPr lang="zh-TW" altLang="zh-TW" sz="32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得</a:t>
            </a:r>
            <a:r>
              <a:rPr lang="zh-TW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分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 (x ? 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倍</a:t>
            </a:r>
            <a:r>
              <a:rPr lang="en-US" altLang="zh-TW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不得強迫交易，交易後不能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反悔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55058" y="789745"/>
            <a:ext cx="8494652" cy="4367447"/>
            <a:chOff x="355058" y="789745"/>
            <a:chExt cx="8494652" cy="4367447"/>
          </a:xfrm>
        </p:grpSpPr>
        <p:grpSp>
          <p:nvGrpSpPr>
            <p:cNvPr id="5" name="群組 4"/>
            <p:cNvGrpSpPr/>
            <p:nvPr/>
          </p:nvGrpSpPr>
          <p:grpSpPr>
            <a:xfrm>
              <a:off x="355058" y="789745"/>
              <a:ext cx="8494652" cy="4367447"/>
              <a:chOff x="355058" y="789745"/>
              <a:chExt cx="8494652" cy="4367447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7"/>
              <a:stretch/>
            </p:blipFill>
            <p:spPr>
              <a:xfrm>
                <a:off x="355058" y="789745"/>
                <a:ext cx="8494652" cy="4367447"/>
              </a:xfrm>
              <a:prstGeom prst="rect">
                <a:avLst/>
              </a:prstGeom>
            </p:spPr>
          </p:pic>
          <p:sp>
            <p:nvSpPr>
              <p:cNvPr id="4" name="文字方塊 3"/>
              <p:cNvSpPr txBox="1"/>
              <p:nvPr/>
            </p:nvSpPr>
            <p:spPr>
              <a:xfrm>
                <a:off x="3389904" y="2752522"/>
                <a:ext cx="329128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 smtClean="0">
                    <a:latin typeface="微軟正黑體" panose="020B0604030504040204" pitchFamily="34" charset="-120"/>
                  </a:rPr>
                  <a:t>(ex: QKA23) (A=1 or 14)</a:t>
                </a:r>
                <a:endParaRPr lang="zh-TW" altLang="en-US" sz="2200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5538072" y="4675317"/>
              <a:ext cx="162942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(ex: </a:t>
              </a:r>
              <a:r>
                <a:rPr lang="en-US" altLang="zh-TW" sz="2200" dirty="0" smtClean="0">
                  <a:solidFill>
                    <a:srgbClr val="FF0000"/>
                  </a:solidFill>
                </a:rPr>
                <a:t>A2345</a:t>
              </a:r>
              <a:r>
                <a:rPr lang="en-US" altLang="zh-TW" sz="2200" dirty="0" smtClean="0"/>
                <a:t>)</a:t>
              </a:r>
              <a:endParaRPr lang="zh-TW" alt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73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3528" y="260648"/>
            <a:ext cx="8494652" cy="4367447"/>
            <a:chOff x="355058" y="789745"/>
            <a:chExt cx="8494652" cy="4367447"/>
          </a:xfrm>
        </p:grpSpPr>
        <p:grpSp>
          <p:nvGrpSpPr>
            <p:cNvPr id="5" name="群組 4"/>
            <p:cNvGrpSpPr/>
            <p:nvPr/>
          </p:nvGrpSpPr>
          <p:grpSpPr>
            <a:xfrm>
              <a:off x="355058" y="789745"/>
              <a:ext cx="8494652" cy="4367447"/>
              <a:chOff x="355058" y="789745"/>
              <a:chExt cx="8494652" cy="4367447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7"/>
              <a:stretch/>
            </p:blipFill>
            <p:spPr>
              <a:xfrm>
                <a:off x="355058" y="789745"/>
                <a:ext cx="8494652" cy="4367447"/>
              </a:xfrm>
              <a:prstGeom prst="rect">
                <a:avLst/>
              </a:prstGeom>
            </p:spPr>
          </p:pic>
          <p:sp>
            <p:nvSpPr>
              <p:cNvPr id="8" name="文字方塊 7"/>
              <p:cNvSpPr txBox="1"/>
              <p:nvPr/>
            </p:nvSpPr>
            <p:spPr>
              <a:xfrm>
                <a:off x="3389904" y="2752522"/>
                <a:ext cx="329128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 smtClean="0">
                    <a:latin typeface="微軟正黑體" panose="020B0604030504040204" pitchFamily="34" charset="-120"/>
                  </a:rPr>
                  <a:t>(ex: QKA23) (A=1 or 14)</a:t>
                </a:r>
                <a:endParaRPr lang="zh-TW" altLang="en-US" sz="2200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5538072" y="4675317"/>
              <a:ext cx="162942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(ex: </a:t>
              </a:r>
              <a:r>
                <a:rPr lang="en-US" altLang="zh-TW" sz="2200" dirty="0" smtClean="0">
                  <a:solidFill>
                    <a:srgbClr val="FF0000"/>
                  </a:solidFill>
                </a:rPr>
                <a:t>A2345</a:t>
              </a:r>
              <a:r>
                <a:rPr lang="en-US" altLang="zh-TW" sz="2200" dirty="0" smtClean="0"/>
                <a:t>)</a:t>
              </a:r>
              <a:endParaRPr lang="zh-TW" altLang="en-US" sz="2200" dirty="0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35548" y="4941168"/>
            <a:ext cx="8456931" cy="18002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第一回合，只能用自己的牌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第二回合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，只能與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鄰居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換牌 </a:t>
            </a:r>
            <a:r>
              <a:rPr lang="en-US" altLang="zh-TW" sz="26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不得離開座位</a:t>
            </a:r>
            <a:r>
              <a:rPr lang="en-US" altLang="zh-TW" sz="26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第三回合，可以跟全場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任何一人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換牌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686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3528" y="260648"/>
            <a:ext cx="8494652" cy="4367447"/>
            <a:chOff x="355058" y="789745"/>
            <a:chExt cx="8494652" cy="4367447"/>
          </a:xfrm>
        </p:grpSpPr>
        <p:grpSp>
          <p:nvGrpSpPr>
            <p:cNvPr id="6" name="群組 5"/>
            <p:cNvGrpSpPr/>
            <p:nvPr/>
          </p:nvGrpSpPr>
          <p:grpSpPr>
            <a:xfrm>
              <a:off x="355058" y="789745"/>
              <a:ext cx="8494652" cy="4367447"/>
              <a:chOff x="355058" y="789745"/>
              <a:chExt cx="8494652" cy="4367447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7"/>
              <a:stretch/>
            </p:blipFill>
            <p:spPr>
              <a:xfrm>
                <a:off x="355058" y="789745"/>
                <a:ext cx="8494652" cy="4367447"/>
              </a:xfrm>
              <a:prstGeom prst="rect">
                <a:avLst/>
              </a:prstGeom>
            </p:spPr>
          </p:pic>
          <p:sp>
            <p:nvSpPr>
              <p:cNvPr id="10" name="文字方塊 9"/>
              <p:cNvSpPr txBox="1"/>
              <p:nvPr/>
            </p:nvSpPr>
            <p:spPr>
              <a:xfrm>
                <a:off x="3389904" y="2752522"/>
                <a:ext cx="329128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 smtClean="0">
                    <a:latin typeface="微軟正黑體" panose="020B0604030504040204" pitchFamily="34" charset="-120"/>
                  </a:rPr>
                  <a:t>(ex: QKA23) (A=1 or 14)</a:t>
                </a:r>
                <a:endParaRPr lang="zh-TW" altLang="en-US" sz="2200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5538072" y="4675317"/>
              <a:ext cx="162942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(ex: </a:t>
              </a:r>
              <a:r>
                <a:rPr lang="en-US" altLang="zh-TW" sz="2200" dirty="0" smtClean="0">
                  <a:solidFill>
                    <a:srgbClr val="FF0000"/>
                  </a:solidFill>
                </a:rPr>
                <a:t>A2345</a:t>
              </a:r>
              <a:r>
                <a:rPr lang="en-US" altLang="zh-TW" sz="2200" dirty="0" smtClean="0"/>
                <a:t>)</a:t>
              </a:r>
              <a:endParaRPr lang="zh-TW" altLang="en-US" sz="2200" dirty="0"/>
            </a:p>
          </p:txBody>
        </p:sp>
      </p:grp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07504" y="4760565"/>
            <a:ext cx="884887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41338" indent="-4508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隨著交易範圍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擴大</a:t>
            </a: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你的</a:t>
            </a: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得分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有可能會減少嗎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?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 </a:t>
            </a:r>
            <a:endParaRPr lang="en-US" altLang="zh-TW" b="1" dirty="0" smtClean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增加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的分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數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是從哪裡來的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?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 誰比較容易佔有優勢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?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在遊戲中是否有某些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難以逆轉</a:t>
            </a: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的特性存在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?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5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ãé»è¦éµç¤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3247" r="3762" b="14260"/>
          <a:stretch/>
        </p:blipFill>
        <p:spPr bwMode="auto">
          <a:xfrm>
            <a:off x="683568" y="44624"/>
            <a:ext cx="7894320" cy="33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ãæå­æ©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7" b="90355" l="7571" r="87000">
                        <a14:backgroundMark x1="88143" y1="20558" x2="88143" y2="20558"/>
                        <a14:backgroundMark x1="93000" y1="21827" x2="93000" y2="21827"/>
                        <a14:backgroundMark x1="4000" y1="17513" x2="4000" y2="17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3" t="6501" r="11374" b="9419"/>
          <a:stretch/>
        </p:blipFill>
        <p:spPr bwMode="auto">
          <a:xfrm>
            <a:off x="1670660" y="3454057"/>
            <a:ext cx="5760640" cy="33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0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07504" y="4760565"/>
            <a:ext cx="8848870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41338" indent="-4508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隨著交易範圍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擴大</a:t>
            </a: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你的</a:t>
            </a: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得分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有可能會減少嗎</a:t>
            </a:r>
            <a:r>
              <a: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?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 </a:t>
            </a:r>
            <a:endParaRPr lang="en-US" altLang="zh-TW" b="1" dirty="0" smtClean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增加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的分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數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是從哪裡來的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?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 誰比較容易佔有優勢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?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 </a:t>
            </a:r>
            <a:endParaRPr lang="en-US" altLang="zh-TW" b="1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在遊戲中是否有某些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難以逆轉</a:t>
            </a: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的特性存在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如果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交易總是有好處</a:t>
            </a: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，為什麼有人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反對「全球化」</a:t>
            </a:r>
            <a:r>
              <a:rPr lang="en-US" altLang="zh-TW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?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23528" y="260648"/>
            <a:ext cx="8494652" cy="4367447"/>
            <a:chOff x="355058" y="789745"/>
            <a:chExt cx="8494652" cy="4367447"/>
          </a:xfrm>
        </p:grpSpPr>
        <p:grpSp>
          <p:nvGrpSpPr>
            <p:cNvPr id="7" name="群組 6"/>
            <p:cNvGrpSpPr/>
            <p:nvPr/>
          </p:nvGrpSpPr>
          <p:grpSpPr>
            <a:xfrm>
              <a:off x="355058" y="789745"/>
              <a:ext cx="8494652" cy="4367447"/>
              <a:chOff x="355058" y="789745"/>
              <a:chExt cx="8494652" cy="4367447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7"/>
              <a:stretch/>
            </p:blipFill>
            <p:spPr>
              <a:xfrm>
                <a:off x="355058" y="789745"/>
                <a:ext cx="8494652" cy="4367447"/>
              </a:xfrm>
              <a:prstGeom prst="rect">
                <a:avLst/>
              </a:prstGeom>
            </p:spPr>
          </p:pic>
          <p:sp>
            <p:nvSpPr>
              <p:cNvPr id="10" name="文字方塊 9"/>
              <p:cNvSpPr txBox="1"/>
              <p:nvPr/>
            </p:nvSpPr>
            <p:spPr>
              <a:xfrm>
                <a:off x="3389904" y="2752522"/>
                <a:ext cx="329128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200" dirty="0" smtClean="0">
                    <a:latin typeface="微軟正黑體" panose="020B0604030504040204" pitchFamily="34" charset="-120"/>
                  </a:rPr>
                  <a:t>(ex: QKA23) (A=1 or 14)</a:t>
                </a:r>
                <a:endParaRPr lang="zh-TW" altLang="en-US" sz="2200" dirty="0">
                  <a:latin typeface="微軟正黑體" panose="020B0604030504040204" pitchFamily="34" charset="-120"/>
                </a:endParaRPr>
              </a:p>
            </p:txBody>
          </p:sp>
        </p:grpSp>
        <p:sp>
          <p:nvSpPr>
            <p:cNvPr id="8" name="文字方塊 7"/>
            <p:cNvSpPr txBox="1"/>
            <p:nvPr/>
          </p:nvSpPr>
          <p:spPr>
            <a:xfrm>
              <a:off x="5538072" y="4675317"/>
              <a:ext cx="162942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2200" dirty="0" smtClean="0"/>
                <a:t>(ex: </a:t>
              </a:r>
              <a:r>
                <a:rPr lang="en-US" altLang="zh-TW" sz="2200" dirty="0" smtClean="0">
                  <a:solidFill>
                    <a:srgbClr val="FF0000"/>
                  </a:solidFill>
                </a:rPr>
                <a:t>A2345</a:t>
              </a:r>
              <a:r>
                <a:rPr lang="en-US" altLang="zh-TW" sz="2200" dirty="0" smtClean="0"/>
                <a:t>)</a:t>
              </a:r>
              <a:endParaRPr lang="zh-TW" alt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9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07504" y="2622971"/>
            <a:ext cx="884887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41338" indent="-4508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對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經濟學家而言，</a:t>
            </a:r>
            <a:r>
              <a:rPr lang="zh-TW" altLang="en-US" sz="32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科技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是把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投入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變成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產出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的任何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辦法，而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科技進步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就是讓這個</a:t>
            </a:r>
            <a:r>
              <a:rPr lang="zh-TW" altLang="en-US" sz="3200" b="1" u="sng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轉換過程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更加優化</a:t>
            </a: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3200" b="1" dirty="0" smtClean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以聽音樂為例</a:t>
            </a:r>
            <a:r>
              <a:rPr lang="en-US" altLang="zh-TW" sz="3200" b="1" dirty="0" smtClean="0">
                <a:solidFill>
                  <a:srgbClr val="000000"/>
                </a:solidFill>
                <a:latin typeface="微軟正黑體" panose="020B0604030504040204" pitchFamily="34" charset="-120"/>
              </a:rPr>
              <a:t>…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87698" y="1326827"/>
            <a:ext cx="54884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D6C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zh-TW" altLang="en-US" sz="4400" b="1" dirty="0" smtClean="0">
                <a:ea typeface="微軟正黑體" panose="020B0604030504040204" pitchFamily="34" charset="-120"/>
              </a:rPr>
              <a:t>從</a:t>
            </a:r>
            <a:r>
              <a:rPr lang="zh-TW" altLang="en-US" sz="5400" b="1" dirty="0" smtClean="0">
                <a:solidFill>
                  <a:srgbClr val="0000CC"/>
                </a:solidFill>
                <a:ea typeface="微軟正黑體" panose="020B0604030504040204" pitchFamily="34" charset="-120"/>
              </a:rPr>
              <a:t>科技進步</a:t>
            </a:r>
            <a:r>
              <a:rPr lang="zh-TW" altLang="en-US" sz="4400" b="1" dirty="0" smtClean="0">
                <a:ea typeface="微軟正黑體" panose="020B0604030504040204" pitchFamily="34" charset="-120"/>
              </a:rPr>
              <a:t>談起</a:t>
            </a:r>
            <a:r>
              <a:rPr lang="en-US" altLang="zh-TW" sz="4400" b="1" dirty="0" smtClean="0">
                <a:ea typeface="微軟正黑體" panose="020B0604030504040204" pitchFamily="34" charset="-120"/>
              </a:rPr>
              <a:t>…</a:t>
            </a:r>
            <a:endParaRPr lang="en-US" altLang="zh-TW" sz="4400" b="1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2228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490" r="12603"/>
          <a:stretch/>
        </p:blipFill>
        <p:spPr>
          <a:xfrm>
            <a:off x="100981" y="124024"/>
            <a:ext cx="2680277" cy="445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238" y="125621"/>
            <a:ext cx="3225505" cy="272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</a:blip>
          <a:srcRect t="10098" r="5897" b="8579"/>
          <a:stretch/>
        </p:blipFill>
        <p:spPr>
          <a:xfrm>
            <a:off x="6487257" y="2981317"/>
            <a:ext cx="2623212" cy="1508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985" y="4987089"/>
            <a:ext cx="2474626" cy="164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674" y="5312955"/>
            <a:ext cx="1968722" cy="1313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4840086"/>
            <a:ext cx="2729204" cy="1818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7027" y="124986"/>
            <a:ext cx="2196870" cy="2196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081" y="2687454"/>
            <a:ext cx="2764743" cy="236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向右箭號 2"/>
          <p:cNvSpPr/>
          <p:nvPr/>
        </p:nvSpPr>
        <p:spPr>
          <a:xfrm rot="19440461">
            <a:off x="2616710" y="2342483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9379215">
            <a:off x="5956806" y="2428274"/>
            <a:ext cx="637683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5400000">
            <a:off x="8183209" y="2290009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2679141">
            <a:off x="4061540" y="2306331"/>
            <a:ext cx="662268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5400000">
            <a:off x="6621191" y="4372404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 rot="10800000">
            <a:off x="5551153" y="5226138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10800000">
            <a:off x="2970832" y="6255838"/>
            <a:ext cx="936104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1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07504" y="1107316"/>
            <a:ext cx="884887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41338" indent="-4508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marL="9048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1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#1 </a:t>
            </a:r>
            <a:r>
              <a:rPr kumimoji="1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科技進步下有贏家也有輸家</a:t>
            </a:r>
            <a:endParaRPr kumimoji="1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547688" lvl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b="1" u="sng" dirty="0" smtClean="0">
                <a:latin typeface="微軟正黑體" panose="020B0604030504040204" pitchFamily="34" charset="-120"/>
              </a:rPr>
              <a:t>運用</a:t>
            </a:r>
            <a:r>
              <a:rPr lang="zh-TW" altLang="en-US" sz="2400" b="1" u="sng" dirty="0">
                <a:latin typeface="微軟正黑體" panose="020B0604030504040204" pitchFamily="34" charset="-120"/>
              </a:rPr>
              <a:t>新科技的廠商</a:t>
            </a:r>
            <a:r>
              <a:rPr lang="zh-TW" altLang="en-US" sz="2400" dirty="0">
                <a:latin typeface="微軟正黑體" panose="020B0604030504040204" pitchFamily="34" charset="-120"/>
              </a:rPr>
              <a:t>跟</a:t>
            </a:r>
            <a:r>
              <a:rPr lang="zh-TW" altLang="en-US" sz="2400" b="1" u="sng" dirty="0">
                <a:latin typeface="微軟正黑體" panose="020B0604030504040204" pitchFamily="34" charset="-120"/>
              </a:rPr>
              <a:t>享受更好產品的</a:t>
            </a:r>
            <a:r>
              <a:rPr lang="zh-TW" altLang="en-US" sz="2400" b="1" u="sng" dirty="0" smtClean="0">
                <a:latin typeface="微軟正黑體" panose="020B0604030504040204" pitchFamily="34" charset="-120"/>
              </a:rPr>
              <a:t>消費者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是贏家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marL="547688" lvl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b="1" u="sng" dirty="0" smtClean="0">
                <a:latin typeface="微軟正黑體" panose="020B0604030504040204" pitchFamily="34" charset="-120"/>
              </a:rPr>
              <a:t>被</a:t>
            </a:r>
            <a:r>
              <a:rPr lang="zh-TW" altLang="en-US" sz="2400" b="1" u="sng" dirty="0">
                <a:latin typeface="微軟正黑體" panose="020B0604030504040204" pitchFamily="34" charset="-120"/>
              </a:rPr>
              <a:t>新科技取代的舊廠商</a:t>
            </a:r>
            <a:r>
              <a:rPr lang="zh-TW" altLang="en-US" sz="2400" dirty="0">
                <a:latin typeface="微軟正黑體" panose="020B0604030504040204" pitchFamily="34" charset="-120"/>
              </a:rPr>
              <a:t>及其</a:t>
            </a:r>
            <a:r>
              <a:rPr lang="zh-TW" altLang="en-US" sz="2400" b="1" u="sng" dirty="0">
                <a:latin typeface="微軟正黑體" panose="020B0604030504040204" pitchFamily="34" charset="-120"/>
              </a:rPr>
              <a:t>員工</a:t>
            </a:r>
            <a:r>
              <a:rPr lang="zh-TW" altLang="en-US" sz="2400" dirty="0">
                <a:latin typeface="微軟正黑體" panose="020B0604030504040204" pitchFamily="34" charset="-120"/>
              </a:rPr>
              <a:t>是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輸家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 marL="547688" lvl="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科技</a:t>
            </a:r>
            <a:r>
              <a:rPr lang="zh-TW" altLang="en-US" sz="2400" dirty="0">
                <a:latin typeface="微軟正黑體" panose="020B0604030504040204" pitchFamily="34" charset="-120"/>
              </a:rPr>
              <a:t>進步的過程可能會很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痛苦，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這表示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科技</a:t>
            </a:r>
            <a:r>
              <a:rPr lang="zh-TW" altLang="en-US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進步是不好的嗎</a:t>
            </a:r>
            <a:r>
              <a:rPr lang="en-US" altLang="zh-TW" sz="2400" b="1" dirty="0" smtClean="0">
                <a:solidFill>
                  <a:srgbClr val="0000CC"/>
                </a:solidFill>
                <a:latin typeface="微軟正黑體" panose="020B0604030504040204" pitchFamily="34" charset="-120"/>
              </a:rPr>
              <a:t>?</a:t>
            </a:r>
          </a:p>
          <a:p>
            <a:pPr marL="90488" lv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#2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 長期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來看，科技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進步讓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整個社會都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獲益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536575" lvl="0" indent="-4460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latin typeface="微軟正黑體" panose="020B0604030504040204" pitchFamily="34" charset="-120"/>
              </a:rPr>
              <a:t>十九世紀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初，</a:t>
            </a:r>
            <a:r>
              <a:rPr lang="zh-TW" altLang="en-US" sz="2400" dirty="0">
                <a:latin typeface="微軟正黑體" panose="020B0604030504040204" pitchFamily="34" charset="-120"/>
              </a:rPr>
              <a:t>英國紡織工人向紡紗機宣戰，認為機器搶了他們的工作機會，如今紡紗機卻像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</a:rPr>
              <a:t>天賜的禮物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!!</a:t>
            </a:r>
          </a:p>
          <a:p>
            <a:pPr marL="536575" lvl="0" indent="-4460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latin typeface="微軟正黑體" panose="020B0604030504040204" pitchFamily="34" charset="-120"/>
              </a:rPr>
              <a:t>大多數科技進步也是如此，現在家家戶戶有電燈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，很難想像有人會想回到以前</a:t>
            </a:r>
            <a:r>
              <a:rPr lang="zh-TW" altLang="en-US" sz="2400" dirty="0">
                <a:latin typeface="微軟正黑體" panose="020B0604030504040204" pitchFamily="34" charset="-120"/>
              </a:rPr>
              <a:t>點油燈的日子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3406" y="99204"/>
            <a:ext cx="85770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D6C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與</a:t>
            </a:r>
            <a:r>
              <a:rPr kumimoji="1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科技進步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有關的</a:t>
            </a:r>
            <a:r>
              <a:rPr lang="zh-TW" altLang="en-US" sz="4400" b="1" noProof="0" dirty="0" smtClean="0">
                <a:solidFill>
                  <a:srgbClr val="000000"/>
                </a:solidFill>
                <a:ea typeface="微軟正黑體" panose="020B0604030504040204" pitchFamily="34" charset="-120"/>
              </a:rPr>
              <a:t>重要</a:t>
            </a:r>
            <a:r>
              <a:rPr kumimoji="1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事實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343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7663</TotalTime>
  <Words>669</Words>
  <Application>Microsoft Office PowerPoint</Application>
  <PresentationFormat>如螢幕大小 (4:3)</PresentationFormat>
  <Paragraphs>61</Paragraphs>
  <Slides>13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華康魏碑體</vt:lpstr>
      <vt:lpstr>微軟正黑體</vt:lpstr>
      <vt:lpstr>新細明體</vt:lpstr>
      <vt:lpstr>Arial</vt:lpstr>
      <vt:lpstr>Calibri</vt:lpstr>
      <vt:lpstr>Wingdings</vt:lpstr>
      <vt:lpstr>預設簡報設計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PaoChih</cp:lastModifiedBy>
  <cp:revision>269</cp:revision>
  <dcterms:created xsi:type="dcterms:W3CDTF">2012-12-19T02:36:50Z</dcterms:created>
  <dcterms:modified xsi:type="dcterms:W3CDTF">2021-12-19T10:19:44Z</dcterms:modified>
</cp:coreProperties>
</file>